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85" r:id="rId3"/>
    <p:sldId id="256" r:id="rId4"/>
    <p:sldId id="284" r:id="rId5"/>
    <p:sldId id="326" r:id="rId6"/>
    <p:sldId id="282" r:id="rId7"/>
    <p:sldId id="296" r:id="rId8"/>
    <p:sldId id="293" r:id="rId9"/>
    <p:sldId id="264" r:id="rId10"/>
    <p:sldId id="319" r:id="rId11"/>
    <p:sldId id="318" r:id="rId12"/>
    <p:sldId id="268" r:id="rId13"/>
    <p:sldId id="324" r:id="rId14"/>
    <p:sldId id="314" r:id="rId15"/>
    <p:sldId id="313" r:id="rId16"/>
    <p:sldId id="317" r:id="rId17"/>
    <p:sldId id="275" r:id="rId18"/>
    <p:sldId id="305" r:id="rId19"/>
    <p:sldId id="304" r:id="rId20"/>
    <p:sldId id="303" r:id="rId21"/>
    <p:sldId id="263" r:id="rId22"/>
    <p:sldId id="267" r:id="rId23"/>
    <p:sldId id="270" r:id="rId24"/>
    <p:sldId id="265" r:id="rId25"/>
    <p:sldId id="266" r:id="rId26"/>
    <p:sldId id="276" r:id="rId27"/>
    <p:sldId id="328" r:id="rId28"/>
    <p:sldId id="294" r:id="rId29"/>
    <p:sldId id="295" r:id="rId30"/>
    <p:sldId id="327" r:id="rId31"/>
    <p:sldId id="272" r:id="rId32"/>
    <p:sldId id="273" r:id="rId33"/>
    <p:sldId id="316" r:id="rId34"/>
    <p:sldId id="279" r:id="rId35"/>
    <p:sldId id="311" r:id="rId36"/>
    <p:sldId id="323" r:id="rId37"/>
    <p:sldId id="320" r:id="rId38"/>
    <p:sldId id="321" r:id="rId39"/>
    <p:sldId id="322" r:id="rId40"/>
    <p:sldId id="300" r:id="rId41"/>
    <p:sldId id="299" r:id="rId42"/>
    <p:sldId id="315" r:id="rId43"/>
    <p:sldId id="258" r:id="rId44"/>
    <p:sldId id="325" r:id="rId45"/>
    <p:sldId id="312" r:id="rId46"/>
    <p:sldId id="257" r:id="rId47"/>
    <p:sldId id="308" r:id="rId48"/>
    <p:sldId id="309" r:id="rId49"/>
    <p:sldId id="306" r:id="rId50"/>
    <p:sldId id="281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BB375"/>
    <a:srgbClr val="7D3F11"/>
    <a:srgbClr val="950F5C"/>
    <a:srgbClr val="000060"/>
    <a:srgbClr val="2C5921"/>
    <a:srgbClr val="000066"/>
    <a:srgbClr val="0000CC"/>
    <a:srgbClr val="351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8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2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5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6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production des fleurs à Grasse (</a:t>
            </a:r>
            <a:r>
              <a:rPr lang="en-US" sz="2400" dirty="0" err="1"/>
              <a:t>tonnes</a:t>
            </a:r>
            <a:r>
              <a:rPr lang="en-US" sz="2400" dirty="0"/>
              <a:t>)</a:t>
            </a:r>
          </a:p>
        </c:rich>
      </c:tx>
      <c:layout>
        <c:manualLayout>
          <c:xMode val="edge"/>
          <c:yMode val="edge"/>
          <c:x val="0.26318453074660986"/>
          <c:y val="1.242930222680247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[Classeur1]Feuil1!$E$10:$E$19</c:f>
              <c:numCache>
                <c:formatCode>General</c:formatCode>
                <c:ptCount val="10"/>
                <c:pt idx="0">
                  <c:v>15</c:v>
                </c:pt>
                <c:pt idx="1">
                  <c:v>850</c:v>
                </c:pt>
                <c:pt idx="2">
                  <c:v>1500</c:v>
                </c:pt>
                <c:pt idx="3">
                  <c:v>1800</c:v>
                </c:pt>
                <c:pt idx="4">
                  <c:v>314</c:v>
                </c:pt>
                <c:pt idx="5">
                  <c:v>28.3</c:v>
                </c:pt>
                <c:pt idx="6">
                  <c:v>16.100000000000001</c:v>
                </c:pt>
                <c:pt idx="7">
                  <c:v>17</c:v>
                </c:pt>
                <c:pt idx="8">
                  <c:v>12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1A-43BA-A930-C423E7986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186368"/>
        <c:axId val="54188288"/>
        <c:axId val="0"/>
      </c:bar3DChart>
      <c:catAx>
        <c:axId val="541863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4188288"/>
        <c:crosses val="autoZero"/>
        <c:auto val="1"/>
        <c:lblAlgn val="ctr"/>
        <c:lblOffset val="100"/>
        <c:noMultiLvlLbl val="0"/>
      </c:catAx>
      <c:valAx>
        <c:axId val="5418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4186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lactone;jamsone;jasmonate</c:v>
          </c:tx>
          <c:spPr>
            <a:solidFill>
              <a:srgbClr val="92D050"/>
            </a:solidFill>
            <a:ln w="25391">
              <a:noFill/>
            </a:ln>
          </c:spPr>
          <c:invertIfNegative val="0"/>
          <c:dLbls>
            <c:spPr>
              <a:noFill/>
              <a:ln w="2539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Feuil1!$J$14:$L$14</c:f>
              <c:numCache>
                <c:formatCode>General</c:formatCode>
                <c:ptCount val="3"/>
                <c:pt idx="0">
                  <c:v>0.8</c:v>
                </c:pt>
                <c:pt idx="2">
                  <c:v>7.0000000000000021E-2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7-40BF-B9C5-A05211B7C6AE}"/>
            </c:ext>
          </c:extLst>
        </c:ser>
        <c:ser>
          <c:idx val="1"/>
          <c:order val="1"/>
          <c:spPr>
            <a:solidFill>
              <a:srgbClr val="D60093"/>
            </a:solidFill>
            <a:ln w="25391">
              <a:noFill/>
            </a:ln>
          </c:spPr>
          <c:invertIfNegative val="0"/>
          <c:val>
            <c:numRef>
              <c:f>Feuil1!$J$15:$L$15</c:f>
              <c:numCache>
                <c:formatCode>General</c:formatCode>
                <c:ptCount val="3"/>
                <c:pt idx="0">
                  <c:v>3.2</c:v>
                </c:pt>
                <c:pt idx="1">
                  <c:v>0.5</c:v>
                </c:pt>
                <c:pt idx="2">
                  <c:v>0.60000000000000009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87-40BF-B9C5-A05211B7C6AE}"/>
            </c:ext>
          </c:extLst>
        </c:ser>
        <c:ser>
          <c:idx val="2"/>
          <c:order val="2"/>
          <c:spPr>
            <a:solidFill>
              <a:srgbClr val="FF0000"/>
            </a:solidFill>
            <a:ln w="25391">
              <a:noFill/>
            </a:ln>
          </c:spPr>
          <c:invertIfNegative val="0"/>
          <c:val>
            <c:numRef>
              <c:f>Feuil1!$J$16:$L$16</c:f>
              <c:numCache>
                <c:formatCode>General</c:formatCode>
                <c:ptCount val="3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87-40BF-B9C5-A05211B7C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212928"/>
        <c:axId val="37214464"/>
      </c:barChart>
      <c:catAx>
        <c:axId val="37212928"/>
        <c:scaling>
          <c:orientation val="minMax"/>
        </c:scaling>
        <c:delete val="1"/>
        <c:axPos val="b"/>
        <c:majorTickMark val="out"/>
        <c:minorTickMark val="none"/>
        <c:tickLblPos val="none"/>
        <c:crossAx val="37214464"/>
        <c:crosses val="autoZero"/>
        <c:auto val="1"/>
        <c:lblAlgn val="ctr"/>
        <c:lblOffset val="100"/>
        <c:noMultiLvlLbl val="0"/>
      </c:catAx>
      <c:valAx>
        <c:axId val="37214464"/>
        <c:scaling>
          <c:orientation val="minMax"/>
        </c:scaling>
        <c:delete val="0"/>
        <c:axPos val="l"/>
        <c:majorGridlines>
          <c:spPr>
            <a:ln w="952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1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399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12928"/>
        <c:crosses val="autoZero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38.emf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Relationship Id="rId4" Type="http://schemas.openxmlformats.org/officeDocument/2006/relationships/image" Target="../media/image5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4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8.emf"/><Relationship Id="rId1" Type="http://schemas.openxmlformats.org/officeDocument/2006/relationships/image" Target="../media/image59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8.emf"/><Relationship Id="rId1" Type="http://schemas.openxmlformats.org/officeDocument/2006/relationships/image" Target="../media/image59.emf"/><Relationship Id="rId4" Type="http://schemas.openxmlformats.org/officeDocument/2006/relationships/image" Target="../media/image62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Relationship Id="rId4" Type="http://schemas.openxmlformats.org/officeDocument/2006/relationships/image" Target="../media/image67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image" Target="../media/image68.emf"/><Relationship Id="rId4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34B46-6680-4172-9CA9-297358E15FE6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84E4C-3EDC-4A16-A4A7-2CE427896F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5CF17-7452-407E-8E98-7FD829C0DCD6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E6CE7-D1A6-44F0-97E2-9FD5FCD4374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C7D31-C2C0-4895-93E6-FFE214E8EC86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1BFFC-9AA5-459E-A6E8-9C3D1B71AC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90047-7A77-47EF-8050-398A4AE2101E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35E4A-71F9-4CE5-9B8C-530E9D4032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415BB-8F2E-4229-9F5D-221CCAD56157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7490C-314B-4614-A3AE-20DC3ACDA0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74B91-70C2-42F7-90E6-2867859C8151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913A4-5449-4437-9B8C-272742D214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D0391-304B-41E2-9F55-C424359BE3E7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78C3D-89EB-41E3-8BB3-88458116113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CF893-6075-4574-977D-A056DFB74A8A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D0EF3-E41E-4C69-AD65-D455563396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F8257-B597-48C5-985F-18BEA7CB15A1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A4C50-7AC0-4767-87F4-A2EEA59DD4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65124-EABB-4E03-B17F-AEBD406411B4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DE82B-2F45-4B3D-B442-9CF35626EA7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D8283-80AC-437E-AC28-7197D9D54DE9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85B3-5568-4CDB-8F04-1E4AC6C62B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20000"/>
                <a:lumOff val="80000"/>
              </a:schemeClr>
            </a:gs>
            <a:gs pos="0">
              <a:schemeClr val="accent2">
                <a:lumMod val="20000"/>
                <a:lumOff val="80000"/>
                <a:alpha val="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829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2CC9F4-6E04-44DF-871B-3B1DC69E76D1}" type="datetimeFigureOut">
              <a:rPr lang="fr-FR"/>
              <a:pPr>
                <a:defRPr/>
              </a:pPr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24A7F2-EA18-4E9B-8D76-D30F256939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1.emf"/><Relationship Id="rId3" Type="http://schemas.openxmlformats.org/officeDocument/2006/relationships/image" Target="../media/image12.emf"/><Relationship Id="rId7" Type="http://schemas.openxmlformats.org/officeDocument/2006/relationships/image" Target="../media/image8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9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24.emf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3.e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44.emf"/><Relationship Id="rId3" Type="http://schemas.openxmlformats.org/officeDocument/2006/relationships/image" Target="../media/image46.emf"/><Relationship Id="rId7" Type="http://schemas.openxmlformats.org/officeDocument/2006/relationships/image" Target="../media/image41.e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3.emf"/><Relationship Id="rId5" Type="http://schemas.openxmlformats.org/officeDocument/2006/relationships/image" Target="../media/image38.emf"/><Relationship Id="rId15" Type="http://schemas.openxmlformats.org/officeDocument/2006/relationships/image" Target="../media/image45.e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2.emf"/><Relationship Id="rId14" Type="http://schemas.openxmlformats.org/officeDocument/2006/relationships/oleObject" Target="../embeddings/oleObject2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52.emf"/><Relationship Id="rId4" Type="http://schemas.openxmlformats.org/officeDocument/2006/relationships/image" Target="../media/image49.emf"/><Relationship Id="rId9" Type="http://schemas.openxmlformats.org/officeDocument/2006/relationships/oleObject" Target="../embeddings/oleObject3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54.emf"/><Relationship Id="rId4" Type="http://schemas.openxmlformats.org/officeDocument/2006/relationships/oleObject" Target="../embeddings/oleObject33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60.emf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57.e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61.emf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59.e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image" Target="../media/image63.emf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62.emf"/><Relationship Id="rId5" Type="http://schemas.openxmlformats.org/officeDocument/2006/relationships/image" Target="../media/image59.e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57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67.emf"/><Relationship Id="rId4" Type="http://schemas.openxmlformats.org/officeDocument/2006/relationships/image" Target="../media/image64.emf"/><Relationship Id="rId9" Type="http://schemas.openxmlformats.org/officeDocument/2006/relationships/oleObject" Target="../embeddings/oleObject48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image" Target="../media/image72.png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71.emf"/><Relationship Id="rId5" Type="http://schemas.openxmlformats.org/officeDocument/2006/relationships/image" Target="../media/image68.emf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9.bin"/><Relationship Id="rId9" Type="http://schemas.openxmlformats.org/officeDocument/2006/relationships/image" Target="../media/image7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7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chart" Target="../charts/chart2.xml"/><Relationship Id="rId4" Type="http://schemas.openxmlformats.org/officeDocument/2006/relationships/image" Target="../media/image75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82.emf"/><Relationship Id="rId4" Type="http://schemas.openxmlformats.org/officeDocument/2006/relationships/oleObject" Target="../embeddings/oleObject5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85.jpeg"/><Relationship Id="rId4" Type="http://schemas.openxmlformats.org/officeDocument/2006/relationships/image" Target="../media/image8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ZoneTexte 3"/>
          <p:cNvSpPr txBox="1">
            <a:spLocks noChangeArrowheads="1"/>
          </p:cNvSpPr>
          <p:nvPr/>
        </p:nvSpPr>
        <p:spPr bwMode="auto">
          <a:xfrm>
            <a:off x="731838" y="2692400"/>
            <a:ext cx="76803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/>
              <a:t>Etat des connaissances sur la composition de certains </a:t>
            </a:r>
          </a:p>
          <a:p>
            <a:pPr algn="ctr"/>
            <a:r>
              <a:rPr lang="fr-FR" sz="2400"/>
              <a:t>extraits de fleurs de jasmin </a:t>
            </a:r>
            <a:r>
              <a:rPr lang="fr-FR" sz="2400" i="1"/>
              <a:t>Jasminum grandiflorum</a:t>
            </a:r>
            <a:endParaRPr lang="fr-FR" sz="2400">
              <a:solidFill>
                <a:srgbClr val="000064"/>
              </a:solidFill>
              <a:latin typeface="Calibri" pitchFamily="34" charset="0"/>
            </a:endParaRPr>
          </a:p>
          <a:p>
            <a:pPr algn="ctr"/>
            <a:endParaRPr lang="fr-FR" sz="2800">
              <a:latin typeface="Calibri" pitchFamily="34" charset="0"/>
            </a:endParaRPr>
          </a:p>
          <a:p>
            <a:pPr algn="ctr"/>
            <a:r>
              <a:rPr lang="fr-FR" sz="2800">
                <a:latin typeface="Calibri" pitchFamily="34" charset="0"/>
              </a:rPr>
              <a:t>Daniel Joulain</a:t>
            </a:r>
          </a:p>
          <a:p>
            <a:pPr algn="ctr"/>
            <a:r>
              <a:rPr lang="fr-FR" sz="2000">
                <a:latin typeface="Calibri" pitchFamily="34" charset="0"/>
              </a:rPr>
              <a:t>SCBZ Conseil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Image 1"/>
          <p:cNvPicPr>
            <a:picLocks noChangeAspect="1"/>
          </p:cNvPicPr>
          <p:nvPr/>
        </p:nvPicPr>
        <p:blipFill>
          <a:blip r:embed="rId2"/>
          <a:srcRect l="14429" t="11491"/>
          <a:stretch>
            <a:fillRect/>
          </a:stretch>
        </p:blipFill>
        <p:spPr bwMode="auto">
          <a:xfrm>
            <a:off x="1216025" y="849313"/>
            <a:ext cx="7534275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ZoneTexte 2"/>
          <p:cNvSpPr txBox="1">
            <a:spLocks noChangeArrowheads="1"/>
          </p:cNvSpPr>
          <p:nvPr/>
        </p:nvSpPr>
        <p:spPr bwMode="auto">
          <a:xfrm>
            <a:off x="4572000" y="784225"/>
            <a:ext cx="11652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acétate de</a:t>
            </a:r>
          </a:p>
          <a:p>
            <a:r>
              <a:rPr lang="fr-FR" sz="1600"/>
              <a:t>benzyle</a:t>
            </a:r>
          </a:p>
        </p:txBody>
      </p:sp>
      <p:sp>
        <p:nvSpPr>
          <p:cNvPr id="116739" name="ZoneTexte 3"/>
          <p:cNvSpPr txBox="1">
            <a:spLocks noChangeArrowheads="1"/>
          </p:cNvSpPr>
          <p:nvPr/>
        </p:nvSpPr>
        <p:spPr bwMode="auto">
          <a:xfrm>
            <a:off x="3294063" y="784225"/>
            <a:ext cx="7064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linalol</a:t>
            </a:r>
          </a:p>
        </p:txBody>
      </p:sp>
      <p:sp>
        <p:nvSpPr>
          <p:cNvPr id="116740" name="ZoneTexte 4"/>
          <p:cNvSpPr txBox="1">
            <a:spLocks noChangeArrowheads="1"/>
          </p:cNvSpPr>
          <p:nvPr/>
        </p:nvSpPr>
        <p:spPr bwMode="auto">
          <a:xfrm>
            <a:off x="2046288" y="1077913"/>
            <a:ext cx="1163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alcool</a:t>
            </a:r>
          </a:p>
          <a:p>
            <a:r>
              <a:rPr lang="fr-FR" sz="1600"/>
              <a:t>benzylique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5975" y="3825875"/>
            <a:ext cx="1711325" cy="2071688"/>
          </a:xfrm>
          <a:prstGeom prst="rect">
            <a:avLst/>
          </a:prstGeom>
          <a:noFill/>
          <a:ln w="3175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57" name="Image 1"/>
          <p:cNvPicPr>
            <a:picLocks noChangeAspect="1"/>
          </p:cNvPicPr>
          <p:nvPr/>
        </p:nvPicPr>
        <p:blipFill>
          <a:blip r:embed="rId3"/>
          <a:srcRect l="14558" t="7585"/>
          <a:stretch>
            <a:fillRect/>
          </a:stretch>
        </p:blipFill>
        <p:spPr bwMode="auto">
          <a:xfrm>
            <a:off x="1249363" y="1141413"/>
            <a:ext cx="7215187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852" name="Object 172"/>
          <p:cNvGraphicFramePr>
            <a:graphicFrameLocks noChangeAspect="1"/>
          </p:cNvGraphicFramePr>
          <p:nvPr/>
        </p:nvGraphicFramePr>
        <p:xfrm>
          <a:off x="1857375" y="4013200"/>
          <a:ext cx="78105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2" name="CS ChemDraw Drawing" r:id="rId4" imgW="781462" imgH="804256" progId="">
                  <p:embed/>
                </p:oleObj>
              </mc:Choice>
              <mc:Fallback>
                <p:oleObj name="CS ChemDraw Drawing" r:id="rId4" imgW="781462" imgH="804256" progId="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4013200"/>
                        <a:ext cx="781050" cy="80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53" name="Object 173"/>
          <p:cNvGraphicFramePr>
            <a:graphicFrameLocks noChangeAspect="1"/>
          </p:cNvGraphicFramePr>
          <p:nvPr/>
        </p:nvGraphicFramePr>
        <p:xfrm>
          <a:off x="4032250" y="2586038"/>
          <a:ext cx="96678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3" name="CS ChemDraw Drawing" r:id="rId6" imgW="967216" imgH="494927" progId="">
                  <p:embed/>
                </p:oleObj>
              </mc:Choice>
              <mc:Fallback>
                <p:oleObj name="CS ChemDraw Drawing" r:id="rId6" imgW="967216" imgH="494927" progId="">
                  <p:embed/>
                  <p:pic>
                    <p:nvPicPr>
                      <p:cNvPr id="0" name="Picture 1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2586038"/>
                        <a:ext cx="966788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54" name="Object 174"/>
          <p:cNvGraphicFramePr>
            <a:graphicFrameLocks noChangeAspect="1"/>
          </p:cNvGraphicFramePr>
          <p:nvPr/>
        </p:nvGraphicFramePr>
        <p:xfrm>
          <a:off x="4300538" y="3463925"/>
          <a:ext cx="96361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4" name="CS ChemDraw Drawing" r:id="rId8" imgW="964342" imgH="494927" progId="">
                  <p:embed/>
                </p:oleObj>
              </mc:Choice>
              <mc:Fallback>
                <p:oleObj name="CS ChemDraw Drawing" r:id="rId8" imgW="964342" imgH="494927" progId="">
                  <p:embed/>
                  <p:pic>
                    <p:nvPicPr>
                      <p:cNvPr id="0" name="Picture 1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0538" y="3463925"/>
                        <a:ext cx="963612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55" name="Object 175"/>
          <p:cNvGraphicFramePr>
            <a:graphicFrameLocks noChangeAspect="1"/>
          </p:cNvGraphicFramePr>
          <p:nvPr/>
        </p:nvGraphicFramePr>
        <p:xfrm>
          <a:off x="4572000" y="4206875"/>
          <a:ext cx="1250950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5" name="CS ChemDraw Drawing" r:id="rId10" imgW="1250698" imgH="540607" progId="">
                  <p:embed/>
                </p:oleObj>
              </mc:Choice>
              <mc:Fallback>
                <p:oleObj name="CS ChemDraw Drawing" r:id="rId10" imgW="1250698" imgH="540607" progId="">
                  <p:embed/>
                  <p:pic>
                    <p:nvPicPr>
                      <p:cNvPr id="0" name="Picture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06875"/>
                        <a:ext cx="1250950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56" name="Object 176"/>
          <p:cNvGraphicFramePr>
            <a:graphicFrameLocks noChangeAspect="1"/>
          </p:cNvGraphicFramePr>
          <p:nvPr/>
        </p:nvGraphicFramePr>
        <p:xfrm>
          <a:off x="6286500" y="2217738"/>
          <a:ext cx="1065213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6" name="CS ChemDraw Drawing" r:id="rId12" imgW="1064944" imgH="588085" progId="">
                  <p:embed/>
                </p:oleObj>
              </mc:Choice>
              <mc:Fallback>
                <p:oleObj name="CS ChemDraw Drawing" r:id="rId12" imgW="1064944" imgH="588085" progId="">
                  <p:embed/>
                  <p:pic>
                    <p:nvPicPr>
                      <p:cNvPr id="0" name="Picture 1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2217738"/>
                        <a:ext cx="1065213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58" name="ZoneTexte 7"/>
          <p:cNvSpPr txBox="1">
            <a:spLocks noChangeArrowheads="1"/>
          </p:cNvSpPr>
          <p:nvPr/>
        </p:nvSpPr>
        <p:spPr bwMode="auto">
          <a:xfrm>
            <a:off x="1435100" y="1693863"/>
            <a:ext cx="914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i="1"/>
              <a:t>p</a:t>
            </a:r>
            <a:r>
              <a:rPr lang="fr-FR" sz="1600"/>
              <a:t>-crésol</a:t>
            </a:r>
          </a:p>
        </p:txBody>
      </p:sp>
      <p:sp>
        <p:nvSpPr>
          <p:cNvPr id="71859" name="ZoneTexte 8"/>
          <p:cNvSpPr txBox="1">
            <a:spLocks noChangeArrowheads="1"/>
          </p:cNvSpPr>
          <p:nvPr/>
        </p:nvSpPr>
        <p:spPr bwMode="auto">
          <a:xfrm>
            <a:off x="3797300" y="966788"/>
            <a:ext cx="706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linalol</a:t>
            </a:r>
          </a:p>
        </p:txBody>
      </p:sp>
      <p:sp>
        <p:nvSpPr>
          <p:cNvPr id="71860" name="ZoneTexte 9"/>
          <p:cNvSpPr txBox="1">
            <a:spLocks noChangeArrowheads="1"/>
          </p:cNvSpPr>
          <p:nvPr/>
        </p:nvSpPr>
        <p:spPr bwMode="auto">
          <a:xfrm>
            <a:off x="1892300" y="512763"/>
            <a:ext cx="11874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benzoate</a:t>
            </a:r>
          </a:p>
          <a:p>
            <a:r>
              <a:rPr lang="fr-FR" sz="1600"/>
              <a:t>de méthyle</a:t>
            </a:r>
          </a:p>
        </p:txBody>
      </p:sp>
      <p:sp>
        <p:nvSpPr>
          <p:cNvPr id="71861" name="ZoneTexte 10"/>
          <p:cNvSpPr txBox="1">
            <a:spLocks noChangeArrowheads="1"/>
          </p:cNvSpPr>
          <p:nvPr/>
        </p:nvSpPr>
        <p:spPr bwMode="auto">
          <a:xfrm>
            <a:off x="5100638" y="617538"/>
            <a:ext cx="116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acétate de</a:t>
            </a:r>
          </a:p>
          <a:p>
            <a:r>
              <a:rPr lang="fr-FR" sz="1600"/>
              <a:t>benzyle</a:t>
            </a:r>
          </a:p>
        </p:txBody>
      </p:sp>
      <p:cxnSp>
        <p:nvCxnSpPr>
          <p:cNvPr id="13" name="Connecteur droit 12"/>
          <p:cNvCxnSpPr>
            <a:cxnSpLocks/>
          </p:cNvCxnSpPr>
          <p:nvPr/>
        </p:nvCxnSpPr>
        <p:spPr>
          <a:xfrm>
            <a:off x="2474913" y="4632325"/>
            <a:ext cx="930275" cy="4683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cxnSpLocks/>
          </p:cNvCxnSpPr>
          <p:nvPr/>
        </p:nvCxnSpPr>
        <p:spPr>
          <a:xfrm>
            <a:off x="3405188" y="5100638"/>
            <a:ext cx="176212" cy="4032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cxnSpLocks/>
          </p:cNvCxnSpPr>
          <p:nvPr/>
        </p:nvCxnSpPr>
        <p:spPr>
          <a:xfrm>
            <a:off x="2306638" y="1862138"/>
            <a:ext cx="39528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cxnSpLocks/>
          </p:cNvCxnSpPr>
          <p:nvPr/>
        </p:nvCxnSpPr>
        <p:spPr>
          <a:xfrm>
            <a:off x="2868613" y="1098550"/>
            <a:ext cx="193675" cy="1397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cxnSpLocks/>
          </p:cNvCxnSpPr>
          <p:nvPr/>
        </p:nvCxnSpPr>
        <p:spPr>
          <a:xfrm flipH="1">
            <a:off x="3910013" y="3122613"/>
            <a:ext cx="246062" cy="4175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cxnSpLocks/>
          </p:cNvCxnSpPr>
          <p:nvPr/>
        </p:nvCxnSpPr>
        <p:spPr>
          <a:xfrm flipH="1">
            <a:off x="4227513" y="3997325"/>
            <a:ext cx="165100" cy="4191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cxnSpLocks/>
          </p:cNvCxnSpPr>
          <p:nvPr/>
        </p:nvCxnSpPr>
        <p:spPr>
          <a:xfrm>
            <a:off x="5264150" y="4748213"/>
            <a:ext cx="419100" cy="7556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cxnSpLocks/>
          </p:cNvCxnSpPr>
          <p:nvPr/>
        </p:nvCxnSpPr>
        <p:spPr>
          <a:xfrm>
            <a:off x="6980238" y="2816225"/>
            <a:ext cx="371475" cy="6127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" name="Image 3"/>
          <p:cNvPicPr>
            <a:picLocks noChangeAspect="1"/>
          </p:cNvPicPr>
          <p:nvPr/>
        </p:nvPicPr>
        <p:blipFill>
          <a:blip r:embed="rId3"/>
          <a:srcRect l="14342" t="8347"/>
          <a:stretch>
            <a:fillRect/>
          </a:stretch>
        </p:blipFill>
        <p:spPr bwMode="auto">
          <a:xfrm>
            <a:off x="604838" y="1004888"/>
            <a:ext cx="793432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6" name="ZoneTexte 4"/>
          <p:cNvSpPr txBox="1">
            <a:spLocks noChangeArrowheads="1"/>
          </p:cNvSpPr>
          <p:nvPr/>
        </p:nvSpPr>
        <p:spPr bwMode="auto">
          <a:xfrm>
            <a:off x="3594100" y="2205038"/>
            <a:ext cx="519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BB</a:t>
            </a:r>
          </a:p>
        </p:txBody>
      </p:sp>
      <p:sp>
        <p:nvSpPr>
          <p:cNvPr id="2" name="Rectangle 1"/>
          <p:cNvSpPr/>
          <p:nvPr/>
        </p:nvSpPr>
        <p:spPr>
          <a:xfrm>
            <a:off x="8059738" y="5076825"/>
            <a:ext cx="211137" cy="673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aphicFrame>
        <p:nvGraphicFramePr>
          <p:cNvPr id="3156" name="Object 152"/>
          <p:cNvGraphicFramePr>
            <a:graphicFrameLocks noChangeAspect="1"/>
          </p:cNvGraphicFramePr>
          <p:nvPr/>
        </p:nvGraphicFramePr>
        <p:xfrm>
          <a:off x="5372100" y="2151063"/>
          <a:ext cx="3429000" cy="156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2" name="CS ChemDraw Drawing" r:id="rId4" imgW="3428731" imgH="1564631" progId="">
                  <p:embed/>
                </p:oleObj>
              </mc:Choice>
              <mc:Fallback>
                <p:oleObj name="CS ChemDraw Drawing" r:id="rId4" imgW="3428731" imgH="1564631" progId="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2151063"/>
                        <a:ext cx="3429000" cy="156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cteur droit avec flèche 7"/>
          <p:cNvCxnSpPr>
            <a:endCxn id="2" idx="0"/>
          </p:cNvCxnSpPr>
          <p:nvPr/>
        </p:nvCxnSpPr>
        <p:spPr>
          <a:xfrm>
            <a:off x="7851775" y="3800475"/>
            <a:ext cx="312738" cy="12763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1" name="ZoneTexte 8"/>
          <p:cNvSpPr txBox="1">
            <a:spLocks noChangeArrowheads="1"/>
          </p:cNvSpPr>
          <p:nvPr/>
        </p:nvSpPr>
        <p:spPr bwMode="auto">
          <a:xfrm>
            <a:off x="6780213" y="2066925"/>
            <a:ext cx="1717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</a:rPr>
              <a:t>C</a:t>
            </a:r>
            <a:r>
              <a:rPr lang="fr-FR" sz="2000" baseline="-25000">
                <a:latin typeface="Calibri" pitchFamily="34" charset="0"/>
              </a:rPr>
              <a:t>36</a:t>
            </a:r>
            <a:r>
              <a:rPr lang="fr-FR" sz="2000">
                <a:latin typeface="Calibri" pitchFamily="34" charset="0"/>
              </a:rPr>
              <a:t>H</a:t>
            </a:r>
            <a:r>
              <a:rPr lang="fr-FR" sz="2000" baseline="-25000">
                <a:latin typeface="Calibri" pitchFamily="34" charset="0"/>
              </a:rPr>
              <a:t>70</a:t>
            </a:r>
            <a:r>
              <a:rPr lang="fr-FR" sz="2000">
                <a:latin typeface="Calibri" pitchFamily="34" charset="0"/>
              </a:rPr>
              <a:t>O</a:t>
            </a:r>
            <a:r>
              <a:rPr lang="fr-FR" sz="2000" baseline="-25000">
                <a:latin typeface="Calibri" pitchFamily="34" charset="0"/>
              </a:rPr>
              <a:t>2</a:t>
            </a:r>
            <a:r>
              <a:rPr lang="fr-FR" sz="2000">
                <a:latin typeface="Calibri" pitchFamily="34" charset="0"/>
              </a:rPr>
              <a:t> = 534</a:t>
            </a:r>
          </a:p>
        </p:txBody>
      </p:sp>
      <p:sp>
        <p:nvSpPr>
          <p:cNvPr id="3230" name="ZoneTexte 9"/>
          <p:cNvSpPr txBox="1">
            <a:spLocks noChangeArrowheads="1"/>
          </p:cNvSpPr>
          <p:nvPr/>
        </p:nvSpPr>
        <p:spPr bwMode="auto">
          <a:xfrm>
            <a:off x="1350963" y="1417638"/>
            <a:ext cx="528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AB</a:t>
            </a:r>
          </a:p>
        </p:txBody>
      </p:sp>
      <p:sp>
        <p:nvSpPr>
          <p:cNvPr id="3231" name="ZoneTexte 10"/>
          <p:cNvSpPr txBox="1">
            <a:spLocks noChangeArrowheads="1"/>
          </p:cNvSpPr>
          <p:nvPr/>
        </p:nvSpPr>
        <p:spPr bwMode="auto">
          <a:xfrm>
            <a:off x="4965700" y="612775"/>
            <a:ext cx="976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phytol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4" descr="Une image contenant arbre, oiseau&#10;&#10;Description générée automatiquement"/>
          <p:cNvPicPr>
            <a:picLocks noChangeAspect="1"/>
          </p:cNvPicPr>
          <p:nvPr/>
        </p:nvPicPr>
        <p:blipFill>
          <a:blip r:embed="rId2"/>
          <a:srcRect l="7962" t="19214" r="11845" b="4308"/>
          <a:stretch>
            <a:fillRect/>
          </a:stretch>
        </p:blipFill>
        <p:spPr bwMode="auto">
          <a:xfrm>
            <a:off x="458788" y="860425"/>
            <a:ext cx="807720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ZoneTexte 5"/>
          <p:cNvSpPr txBox="1">
            <a:spLocks noChangeArrowheads="1"/>
          </p:cNvSpPr>
          <p:nvPr/>
        </p:nvSpPr>
        <p:spPr bwMode="auto">
          <a:xfrm>
            <a:off x="2849563" y="1092200"/>
            <a:ext cx="800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phytol</a:t>
            </a:r>
          </a:p>
        </p:txBody>
      </p:sp>
      <p:sp>
        <p:nvSpPr>
          <p:cNvPr id="25603" name="ZoneTexte 6"/>
          <p:cNvSpPr txBox="1">
            <a:spLocks noChangeArrowheads="1"/>
          </p:cNvSpPr>
          <p:nvPr/>
        </p:nvSpPr>
        <p:spPr bwMode="auto">
          <a:xfrm>
            <a:off x="3771900" y="2862263"/>
            <a:ext cx="1120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squalène</a:t>
            </a:r>
          </a:p>
        </p:txBody>
      </p:sp>
      <p:sp>
        <p:nvSpPr>
          <p:cNvPr id="25604" name="ZoneTexte 7"/>
          <p:cNvSpPr txBox="1">
            <a:spLocks noChangeArrowheads="1"/>
          </p:cNvSpPr>
          <p:nvPr/>
        </p:nvSpPr>
        <p:spPr bwMode="auto">
          <a:xfrm>
            <a:off x="4362450" y="1989138"/>
            <a:ext cx="1198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2,3-époxy</a:t>
            </a:r>
          </a:p>
          <a:p>
            <a:r>
              <a:rPr lang="fr-FR"/>
              <a:t>squalène</a:t>
            </a:r>
          </a:p>
        </p:txBody>
      </p:sp>
      <p:sp>
        <p:nvSpPr>
          <p:cNvPr id="25605" name="ZoneTexte 8"/>
          <p:cNvSpPr txBox="1">
            <a:spLocks noChangeArrowheads="1"/>
          </p:cNvSpPr>
          <p:nvPr/>
        </p:nvSpPr>
        <p:spPr bwMode="auto">
          <a:xfrm>
            <a:off x="5030788" y="3063875"/>
            <a:ext cx="1327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C00000"/>
                </a:solidFill>
              </a:rPr>
              <a:t>palmitate</a:t>
            </a:r>
          </a:p>
          <a:p>
            <a:r>
              <a:rPr lang="fr-FR" b="1">
                <a:solidFill>
                  <a:srgbClr val="C00000"/>
                </a:solidFill>
              </a:rPr>
              <a:t>de phytyl</a:t>
            </a:r>
            <a:r>
              <a:rPr lang="fr-FR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25606" name="ZoneTexte 9"/>
          <p:cNvSpPr txBox="1">
            <a:spLocks noChangeArrowheads="1"/>
          </p:cNvSpPr>
          <p:nvPr/>
        </p:nvSpPr>
        <p:spPr bwMode="auto">
          <a:xfrm>
            <a:off x="6411913" y="3429000"/>
            <a:ext cx="2230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linoléate</a:t>
            </a:r>
          </a:p>
          <a:p>
            <a:r>
              <a:rPr lang="fr-FR"/>
              <a:t>de phytyle (M=558)</a:t>
            </a:r>
          </a:p>
        </p:txBody>
      </p:sp>
      <p:sp>
        <p:nvSpPr>
          <p:cNvPr id="25607" name="ZoneTexte 10"/>
          <p:cNvSpPr txBox="1">
            <a:spLocks noChangeArrowheads="1"/>
          </p:cNvSpPr>
          <p:nvPr/>
        </p:nvSpPr>
        <p:spPr bwMode="auto">
          <a:xfrm>
            <a:off x="6411913" y="4184650"/>
            <a:ext cx="189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linolenate de</a:t>
            </a:r>
          </a:p>
          <a:p>
            <a:r>
              <a:rPr lang="fr-FR"/>
              <a:t>phytyle  (M=556)</a:t>
            </a:r>
          </a:p>
        </p:txBody>
      </p:sp>
      <p:cxnSp>
        <p:nvCxnSpPr>
          <p:cNvPr id="13" name="Connecteur droit avec flèche 12"/>
          <p:cNvCxnSpPr>
            <a:cxnSpLocks/>
          </p:cNvCxnSpPr>
          <p:nvPr/>
        </p:nvCxnSpPr>
        <p:spPr>
          <a:xfrm>
            <a:off x="4416425" y="3173413"/>
            <a:ext cx="311150" cy="115887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</p:cNvCxnSpPr>
          <p:nvPr/>
        </p:nvCxnSpPr>
        <p:spPr>
          <a:xfrm>
            <a:off x="4962525" y="2635250"/>
            <a:ext cx="0" cy="411163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cxnSpLocks/>
          </p:cNvCxnSpPr>
          <p:nvPr/>
        </p:nvCxnSpPr>
        <p:spPr>
          <a:xfrm>
            <a:off x="5524500" y="3657600"/>
            <a:ext cx="309563" cy="20955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cxnSpLocks/>
          </p:cNvCxnSpPr>
          <p:nvPr/>
        </p:nvCxnSpPr>
        <p:spPr>
          <a:xfrm flipH="1">
            <a:off x="6126163" y="3657600"/>
            <a:ext cx="285750" cy="20955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cxnSpLocks/>
          </p:cNvCxnSpPr>
          <p:nvPr/>
        </p:nvCxnSpPr>
        <p:spPr>
          <a:xfrm flipH="1">
            <a:off x="6126163" y="4625975"/>
            <a:ext cx="355600" cy="33655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3" name="ZoneTexte 26"/>
          <p:cNvSpPr txBox="1">
            <a:spLocks noChangeArrowheads="1"/>
          </p:cNvSpPr>
          <p:nvPr/>
        </p:nvSpPr>
        <p:spPr bwMode="auto">
          <a:xfrm>
            <a:off x="1558925" y="460375"/>
            <a:ext cx="6667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/>
              <a:t>Colonne capillaire de 5 m, injection « on-column » (1992)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25606" grpId="0"/>
      <p:bldP spid="256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277813"/>
            <a:ext cx="8915400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ZoneTexte 5"/>
          <p:cNvSpPr txBox="1">
            <a:spLocks noChangeArrowheads="1"/>
          </p:cNvSpPr>
          <p:nvPr/>
        </p:nvSpPr>
        <p:spPr bwMode="auto">
          <a:xfrm>
            <a:off x="6334125" y="4613275"/>
            <a:ext cx="1038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C00000"/>
                </a:solidFill>
              </a:rPr>
              <a:t>Phytol</a:t>
            </a:r>
          </a:p>
          <a:p>
            <a:r>
              <a:rPr lang="fr-FR">
                <a:solidFill>
                  <a:srgbClr val="C00000"/>
                </a:solidFill>
              </a:rPr>
              <a:t>C</a:t>
            </a:r>
            <a:r>
              <a:rPr lang="fr-FR" baseline="-25000">
                <a:solidFill>
                  <a:srgbClr val="C00000"/>
                </a:solidFill>
              </a:rPr>
              <a:t>20</a:t>
            </a:r>
            <a:r>
              <a:rPr lang="fr-FR">
                <a:solidFill>
                  <a:srgbClr val="C00000"/>
                </a:solidFill>
              </a:rPr>
              <a:t>H</a:t>
            </a:r>
            <a:r>
              <a:rPr lang="fr-FR" baseline="-25000">
                <a:solidFill>
                  <a:srgbClr val="C00000"/>
                </a:solidFill>
              </a:rPr>
              <a:t>40</a:t>
            </a:r>
            <a:r>
              <a:rPr lang="fr-FR">
                <a:solidFill>
                  <a:srgbClr val="C00000"/>
                </a:solidFill>
              </a:rPr>
              <a:t>O</a:t>
            </a:r>
          </a:p>
        </p:txBody>
      </p:sp>
      <p:sp>
        <p:nvSpPr>
          <p:cNvPr id="26627" name="ZoneTexte 6"/>
          <p:cNvSpPr txBox="1">
            <a:spLocks noChangeArrowheads="1"/>
          </p:cNvSpPr>
          <p:nvPr/>
        </p:nvSpPr>
        <p:spPr bwMode="auto">
          <a:xfrm>
            <a:off x="5159375" y="4824413"/>
            <a:ext cx="757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C00000"/>
                </a:solidFill>
              </a:rPr>
              <a:t>- H</a:t>
            </a:r>
            <a:r>
              <a:rPr lang="fr-FR" b="1" baseline="-25000">
                <a:solidFill>
                  <a:srgbClr val="C00000"/>
                </a:solidFill>
              </a:rPr>
              <a:t>2</a:t>
            </a:r>
            <a:r>
              <a:rPr lang="fr-FR" b="1">
                <a:solidFill>
                  <a:srgbClr val="C00000"/>
                </a:solidFill>
              </a:rPr>
              <a:t>O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6669088" y="5343525"/>
            <a:ext cx="0" cy="50323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789613" y="5192713"/>
            <a:ext cx="0" cy="50323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0" name="ZoneTexte 12"/>
          <p:cNvSpPr txBox="1">
            <a:spLocks noChangeArrowheads="1"/>
          </p:cNvSpPr>
          <p:nvPr/>
        </p:nvSpPr>
        <p:spPr bwMode="auto">
          <a:xfrm>
            <a:off x="1527175" y="3783013"/>
            <a:ext cx="2420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/>
              <a:t>Impact électronique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42" name="Image 4" descr="Une image contenant texte, carte&#10;&#10;Description générée automatiquemen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306388"/>
            <a:ext cx="8810625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743" name="ZoneTexte 5"/>
          <p:cNvSpPr txBox="1">
            <a:spLocks noChangeArrowheads="1"/>
          </p:cNvSpPr>
          <p:nvPr/>
        </p:nvSpPr>
        <p:spPr bwMode="auto">
          <a:xfrm>
            <a:off x="6786563" y="52768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graphicFrame>
        <p:nvGraphicFramePr>
          <p:cNvPr id="68739" name="Object 131"/>
          <p:cNvGraphicFramePr>
            <a:graphicFrameLocks noChangeAspect="1"/>
          </p:cNvGraphicFramePr>
          <p:nvPr/>
        </p:nvGraphicFramePr>
        <p:xfrm>
          <a:off x="4346575" y="377825"/>
          <a:ext cx="1516063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63" name="CS ChemDraw Drawing" r:id="rId4" imgW="1141114" imgH="680884" progId="">
                  <p:embed/>
                </p:oleObj>
              </mc:Choice>
              <mc:Fallback>
                <p:oleObj name="CS ChemDraw Drawing" r:id="rId4" imgW="1141114" imgH="680884" progId="">
                  <p:embed/>
                  <p:pic>
                    <p:nvPicPr>
                      <p:cNvPr id="0" name="Picture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6575" y="377825"/>
                        <a:ext cx="1516063" cy="906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740" name="Object 132"/>
          <p:cNvGraphicFramePr>
            <a:graphicFrameLocks noChangeAspect="1"/>
          </p:cNvGraphicFramePr>
          <p:nvPr/>
        </p:nvGraphicFramePr>
        <p:xfrm>
          <a:off x="6870700" y="5318125"/>
          <a:ext cx="663575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64" name="CS ChemDraw Drawing" r:id="rId6" imgW="511633" imgH="252499" progId="">
                  <p:embed/>
                </p:oleObj>
              </mc:Choice>
              <mc:Fallback>
                <p:oleObj name="CS ChemDraw Drawing" r:id="rId6" imgW="511633" imgH="252499" progId="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0700" y="5318125"/>
                        <a:ext cx="663575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741" name="Object 133"/>
          <p:cNvGraphicFramePr>
            <a:graphicFrameLocks noChangeAspect="1"/>
          </p:cNvGraphicFramePr>
          <p:nvPr/>
        </p:nvGraphicFramePr>
        <p:xfrm>
          <a:off x="7618413" y="5392738"/>
          <a:ext cx="808037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65" name="CS ChemDraw Drawing" r:id="rId8" imgW="663973" imgH="310408" progId="">
                  <p:embed/>
                </p:oleObj>
              </mc:Choice>
              <mc:Fallback>
                <p:oleObj name="CS ChemDraw Drawing" r:id="rId8" imgW="663973" imgH="310408" progId="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8413" y="5392738"/>
                        <a:ext cx="808037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744" name="ZoneTexte 10"/>
          <p:cNvSpPr txBox="1">
            <a:spLocks noChangeArrowheads="1"/>
          </p:cNvSpPr>
          <p:nvPr/>
        </p:nvSpPr>
        <p:spPr bwMode="auto">
          <a:xfrm>
            <a:off x="1527175" y="3783013"/>
            <a:ext cx="3343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/>
              <a:t>Ionisation chimique positive</a:t>
            </a:r>
          </a:p>
          <a:p>
            <a:r>
              <a:rPr lang="fr-FR" sz="2000"/>
              <a:t>gaz réactant : méthane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02" name="Image 3"/>
          <p:cNvPicPr>
            <a:picLocks noChangeAspect="1"/>
          </p:cNvPicPr>
          <p:nvPr/>
        </p:nvPicPr>
        <p:blipFill>
          <a:blip r:embed="rId3"/>
          <a:srcRect l="14726" t="11275" b="7500"/>
          <a:stretch>
            <a:fillRect/>
          </a:stretch>
        </p:blipFill>
        <p:spPr bwMode="auto">
          <a:xfrm>
            <a:off x="1527175" y="769938"/>
            <a:ext cx="750411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0798" name="Object 142"/>
          <p:cNvGraphicFramePr>
            <a:graphicFrameLocks noChangeAspect="1"/>
          </p:cNvGraphicFramePr>
          <p:nvPr/>
        </p:nvGraphicFramePr>
        <p:xfrm>
          <a:off x="595313" y="2943225"/>
          <a:ext cx="18637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30" name="CS ChemDraw Drawing" r:id="rId4" imgW="1863651" imgH="970431" progId="">
                  <p:embed/>
                </p:oleObj>
              </mc:Choice>
              <mc:Fallback>
                <p:oleObj name="CS ChemDraw Drawing" r:id="rId4" imgW="1863651" imgH="970431" progId="">
                  <p:embed/>
                  <p:pic>
                    <p:nvPicPr>
                      <p:cNvPr id="0" name="Picture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2943225"/>
                        <a:ext cx="1863725" cy="96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799" name="Object 143"/>
          <p:cNvGraphicFramePr>
            <a:graphicFrameLocks noChangeAspect="1"/>
          </p:cNvGraphicFramePr>
          <p:nvPr/>
        </p:nvGraphicFramePr>
        <p:xfrm>
          <a:off x="4124325" y="2943225"/>
          <a:ext cx="13604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31" name="CS ChemDraw Drawing" r:id="rId6" imgW="1360282" imgH="1066467" progId="">
                  <p:embed/>
                </p:oleObj>
              </mc:Choice>
              <mc:Fallback>
                <p:oleObj name="CS ChemDraw Drawing" r:id="rId6" imgW="1360282" imgH="1066467" progId="">
                  <p:embed/>
                  <p:pic>
                    <p:nvPicPr>
                      <p:cNvPr id="0" name="Picture 1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4325" y="2943225"/>
                        <a:ext cx="1360488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800" name="Object 144"/>
          <p:cNvGraphicFramePr>
            <a:graphicFrameLocks noChangeAspect="1"/>
          </p:cNvGraphicFramePr>
          <p:nvPr/>
        </p:nvGraphicFramePr>
        <p:xfrm>
          <a:off x="7150100" y="3662363"/>
          <a:ext cx="1455738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32" name="CS ChemDraw Drawing" r:id="rId8" imgW="1455136" imgH="696351" progId="">
                  <p:embed/>
                </p:oleObj>
              </mc:Choice>
              <mc:Fallback>
                <p:oleObj name="CS ChemDraw Drawing" r:id="rId8" imgW="1455136" imgH="696351" progId="">
                  <p:embed/>
                  <p:pic>
                    <p:nvPicPr>
                      <p:cNvPr id="0" name="Picture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0100" y="3662363"/>
                        <a:ext cx="1455738" cy="696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onnecteur droit avec flèche 9"/>
          <p:cNvCxnSpPr/>
          <p:nvPr/>
        </p:nvCxnSpPr>
        <p:spPr>
          <a:xfrm>
            <a:off x="4862513" y="3913188"/>
            <a:ext cx="0" cy="5016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>
            <a:off x="1425575" y="3611563"/>
            <a:ext cx="412750" cy="4079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0801" name="Object 145"/>
          <p:cNvGraphicFramePr>
            <a:graphicFrameLocks noChangeAspect="1"/>
          </p:cNvGraphicFramePr>
          <p:nvPr/>
        </p:nvGraphicFramePr>
        <p:xfrm>
          <a:off x="2644775" y="665163"/>
          <a:ext cx="1927225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33" name="CS ChemDraw Drawing" r:id="rId10" imgW="1927606" imgH="1013234" progId="">
                  <p:embed/>
                </p:oleObj>
              </mc:Choice>
              <mc:Fallback>
                <p:oleObj name="CS ChemDraw Drawing" r:id="rId10" imgW="1927606" imgH="1013234" progId="">
                  <p:embed/>
                  <p:pic>
                    <p:nvPicPr>
                      <p:cNvPr id="0" name="Picture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775" y="665163"/>
                        <a:ext cx="1927225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5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36525"/>
            <a:ext cx="5405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224" name="Object 123"/>
          <p:cNvGraphicFramePr>
            <a:graphicFrameLocks noChangeAspect="1"/>
          </p:cNvGraphicFramePr>
          <p:nvPr/>
        </p:nvGraphicFramePr>
        <p:xfrm>
          <a:off x="6354763" y="2301875"/>
          <a:ext cx="2109787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9" name="CS ChemDraw Drawing" r:id="rId4" imgW="1281597" imgH="684121" progId="">
                  <p:embed/>
                </p:oleObj>
              </mc:Choice>
              <mc:Fallback>
                <p:oleObj name="CS ChemDraw Drawing" r:id="rId4" imgW="1281597" imgH="684121" progId="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4763" y="2301875"/>
                        <a:ext cx="2109787" cy="1127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93" name="ZoneTexte 5"/>
          <p:cNvSpPr txBox="1">
            <a:spLocks noChangeArrowheads="1"/>
          </p:cNvSpPr>
          <p:nvPr/>
        </p:nvSpPr>
        <p:spPr bwMode="auto">
          <a:xfrm>
            <a:off x="6330950" y="552450"/>
            <a:ext cx="17684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>
                <a:latin typeface="Calibri" pitchFamily="34" charset="0"/>
              </a:rPr>
              <a:t>Jasmone</a:t>
            </a:r>
          </a:p>
          <a:p>
            <a:pPr algn="ctr"/>
            <a:r>
              <a:rPr lang="fr-FR" sz="2400">
                <a:latin typeface="Calibri" pitchFamily="34" charset="0"/>
              </a:rPr>
              <a:t>Albert Hesse</a:t>
            </a:r>
          </a:p>
          <a:p>
            <a:pPr algn="ctr"/>
            <a:r>
              <a:rPr lang="fr-FR" sz="2400">
                <a:latin typeface="Calibri" pitchFamily="34" charset="0"/>
              </a:rPr>
              <a:t>1899</a:t>
            </a:r>
          </a:p>
        </p:txBody>
      </p:sp>
      <p:sp>
        <p:nvSpPr>
          <p:cNvPr id="7227" name="ZoneTexte 6"/>
          <p:cNvSpPr txBox="1">
            <a:spLocks noChangeArrowheads="1"/>
          </p:cNvSpPr>
          <p:nvPr/>
        </p:nvSpPr>
        <p:spPr bwMode="auto">
          <a:xfrm>
            <a:off x="6477000" y="3565525"/>
            <a:ext cx="167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>
                <a:latin typeface="Calibri" pitchFamily="34" charset="0"/>
              </a:rPr>
              <a:t>(</a:t>
            </a:r>
            <a:r>
              <a:rPr lang="fr-FR" sz="2400" i="1">
                <a:latin typeface="Calibri" pitchFamily="34" charset="0"/>
              </a:rPr>
              <a:t>Z</a:t>
            </a:r>
            <a:r>
              <a:rPr lang="fr-FR" sz="2400">
                <a:latin typeface="Calibri" pitchFamily="34" charset="0"/>
              </a:rPr>
              <a:t>)-jasmone</a:t>
            </a:r>
          </a:p>
        </p:txBody>
      </p:sp>
      <p:sp>
        <p:nvSpPr>
          <p:cNvPr id="7228" name="ZoneTexte 7"/>
          <p:cNvSpPr txBox="1">
            <a:spLocks noChangeArrowheads="1"/>
          </p:cNvSpPr>
          <p:nvPr/>
        </p:nvSpPr>
        <p:spPr bwMode="auto">
          <a:xfrm>
            <a:off x="6102350" y="4537075"/>
            <a:ext cx="24225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>
                <a:latin typeface="Calibri" pitchFamily="34" charset="0"/>
              </a:rPr>
              <a:t>Ruzicka et Pfeiffer</a:t>
            </a:r>
          </a:p>
          <a:p>
            <a:pPr algn="ctr"/>
            <a:r>
              <a:rPr lang="fr-FR" sz="2400">
                <a:latin typeface="Calibri" pitchFamily="34" charset="0"/>
              </a:rPr>
              <a:t>(1927) 1933</a:t>
            </a:r>
          </a:p>
          <a:p>
            <a:pPr algn="ctr"/>
            <a:r>
              <a:rPr lang="fr-FR" sz="2400">
                <a:latin typeface="Calibri" pitchFamily="34" charset="0"/>
              </a:rPr>
              <a:t>Treff et Werner</a:t>
            </a:r>
          </a:p>
          <a:p>
            <a:pPr algn="ctr"/>
            <a:r>
              <a:rPr lang="fr-FR" sz="2400">
                <a:latin typeface="Calibri" pitchFamily="34" charset="0"/>
              </a:rPr>
              <a:t>1933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7" grpId="0"/>
      <p:bldP spid="72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Image 3"/>
          <p:cNvPicPr>
            <a:picLocks noChangeAspect="1"/>
          </p:cNvPicPr>
          <p:nvPr/>
        </p:nvPicPr>
        <p:blipFill>
          <a:blip r:embed="rId2"/>
          <a:srcRect l="14297" t="7852"/>
          <a:stretch>
            <a:fillRect/>
          </a:stretch>
        </p:blipFill>
        <p:spPr bwMode="auto">
          <a:xfrm>
            <a:off x="381000" y="855663"/>
            <a:ext cx="8382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ZoneTexte 5"/>
          <p:cNvSpPr txBox="1">
            <a:spLocks noChangeArrowheads="1"/>
          </p:cNvSpPr>
          <p:nvPr/>
        </p:nvSpPr>
        <p:spPr bwMode="auto">
          <a:xfrm>
            <a:off x="3386138" y="460375"/>
            <a:ext cx="517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BB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3975" y="5091113"/>
            <a:ext cx="257175" cy="7413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71" name="Image 2"/>
          <p:cNvPicPr>
            <a:picLocks noChangeAspect="1"/>
          </p:cNvPicPr>
          <p:nvPr/>
        </p:nvPicPr>
        <p:blipFill>
          <a:blip r:embed="rId3"/>
          <a:srcRect l="14684" t="7419"/>
          <a:stretch>
            <a:fillRect/>
          </a:stretch>
        </p:blipFill>
        <p:spPr bwMode="auto">
          <a:xfrm>
            <a:off x="790575" y="577850"/>
            <a:ext cx="743902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516313" y="4916488"/>
            <a:ext cx="1055687" cy="13636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5" name="Connecteur droit avec flèche 4"/>
          <p:cNvCxnSpPr>
            <a:cxnSpLocks/>
          </p:cNvCxnSpPr>
          <p:nvPr/>
        </p:nvCxnSpPr>
        <p:spPr>
          <a:xfrm>
            <a:off x="3968750" y="5233988"/>
            <a:ext cx="0" cy="6302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470" name="Object 54"/>
          <p:cNvGraphicFramePr>
            <a:graphicFrameLocks noChangeAspect="1"/>
          </p:cNvGraphicFramePr>
          <p:nvPr/>
        </p:nvGraphicFramePr>
        <p:xfrm>
          <a:off x="3516313" y="2147888"/>
          <a:ext cx="1693862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8" name="CS ChemDraw Drawing" r:id="rId4" imgW="1415254" imgH="814687" progId="">
                  <p:embed/>
                </p:oleObj>
              </mc:Choice>
              <mc:Fallback>
                <p:oleObj name="CS ChemDraw Drawing" r:id="rId4" imgW="1415254" imgH="814687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313" y="2147888"/>
                        <a:ext cx="1693862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74" name="ZoneTexte 9"/>
          <p:cNvSpPr txBox="1">
            <a:spLocks noChangeArrowheads="1"/>
          </p:cNvSpPr>
          <p:nvPr/>
        </p:nvSpPr>
        <p:spPr bwMode="auto">
          <a:xfrm>
            <a:off x="2147888" y="914400"/>
            <a:ext cx="100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60475" name="ZoneTexte 10"/>
          <p:cNvSpPr txBox="1">
            <a:spLocks noChangeArrowheads="1"/>
          </p:cNvSpPr>
          <p:nvPr/>
        </p:nvSpPr>
        <p:spPr bwMode="auto">
          <a:xfrm>
            <a:off x="1971675" y="809625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(</a:t>
            </a:r>
            <a:r>
              <a:rPr lang="fr-FR" i="1"/>
              <a:t>Z</a:t>
            </a:r>
            <a:r>
              <a:rPr lang="fr-FR"/>
              <a:t>)-jasmone</a:t>
            </a:r>
          </a:p>
        </p:txBody>
      </p:sp>
      <p:sp>
        <p:nvSpPr>
          <p:cNvPr id="60476" name="ZoneTexte 13"/>
          <p:cNvSpPr txBox="1">
            <a:spLocks noChangeArrowheads="1"/>
          </p:cNvSpPr>
          <p:nvPr/>
        </p:nvSpPr>
        <p:spPr bwMode="auto">
          <a:xfrm>
            <a:off x="3795713" y="809625"/>
            <a:ext cx="2017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(</a:t>
            </a:r>
            <a:r>
              <a:rPr lang="fr-FR" i="1"/>
              <a:t>E,E)-</a:t>
            </a:r>
            <a:r>
              <a:rPr lang="fr-FR">
                <a:latin typeface="Symbol" pitchFamily="18" charset="2"/>
              </a:rPr>
              <a:t>a</a:t>
            </a:r>
            <a:r>
              <a:rPr lang="fr-FR"/>
              <a:t>-farnésène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3"/>
          <p:cNvSpPr txBox="1">
            <a:spLocks noChangeArrowheads="1"/>
          </p:cNvSpPr>
          <p:nvPr/>
        </p:nvSpPr>
        <p:spPr bwMode="auto">
          <a:xfrm>
            <a:off x="384175" y="2651125"/>
            <a:ext cx="825341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b="1" i="1">
                <a:solidFill>
                  <a:srgbClr val="000060"/>
                </a:solidFill>
                <a:latin typeface="Calibri" pitchFamily="34" charset="0"/>
              </a:rPr>
              <a:t>Si la rose est la reine incontestée des fleurs odorantes,</a:t>
            </a:r>
          </a:p>
          <a:p>
            <a:pPr algn="ctr"/>
            <a:r>
              <a:rPr lang="fr-FR" sz="2400" b="1" i="1">
                <a:solidFill>
                  <a:srgbClr val="000060"/>
                </a:solidFill>
                <a:latin typeface="Calibri" pitchFamily="34" charset="0"/>
              </a:rPr>
              <a:t>le jasmin en est le roi, et son parfum captivant signe de sa note </a:t>
            </a:r>
          </a:p>
          <a:p>
            <a:pPr algn="ctr"/>
            <a:r>
              <a:rPr lang="fr-FR" sz="2400" b="1" i="1">
                <a:solidFill>
                  <a:srgbClr val="000060"/>
                </a:solidFill>
                <a:latin typeface="Calibri" pitchFamily="34" charset="0"/>
              </a:rPr>
              <a:t>élégante et racée les meilleures compositions de parfumerie</a:t>
            </a:r>
            <a:r>
              <a:rPr lang="fr-FR" sz="2400" i="1">
                <a:solidFill>
                  <a:srgbClr val="000060"/>
                </a:solidFill>
                <a:latin typeface="Calibri" pitchFamily="34" charset="0"/>
              </a:rPr>
              <a:t>.</a:t>
            </a:r>
          </a:p>
          <a:p>
            <a:pPr algn="ctr"/>
            <a:endParaRPr lang="fr-FR" sz="2400" i="1">
              <a:solidFill>
                <a:srgbClr val="000060"/>
              </a:solidFill>
              <a:latin typeface="Calibri" pitchFamily="34" charset="0"/>
            </a:endParaRPr>
          </a:p>
          <a:p>
            <a:pPr algn="ctr"/>
            <a:r>
              <a:rPr lang="fr-FR" sz="2400">
                <a:solidFill>
                  <a:srgbClr val="000060"/>
                </a:solidFill>
                <a:latin typeface="Calibri" pitchFamily="34" charset="0"/>
              </a:rPr>
              <a:t>Claudius Martin</a:t>
            </a:r>
            <a:r>
              <a:rPr lang="fr-FR" sz="2400" i="1">
                <a:solidFill>
                  <a:srgbClr val="000060"/>
                </a:solidFill>
                <a:latin typeface="Calibri" pitchFamily="34" charset="0"/>
              </a:rPr>
              <a:t>  </a:t>
            </a:r>
            <a:r>
              <a:rPr lang="fr-FR" sz="2400">
                <a:solidFill>
                  <a:srgbClr val="000060"/>
                </a:solidFill>
                <a:latin typeface="Calibri" pitchFamily="34" charset="0"/>
              </a:rPr>
              <a:t>(Grasse, 1971)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5" name="Image 3"/>
          <p:cNvPicPr>
            <a:picLocks noChangeAspect="1"/>
          </p:cNvPicPr>
          <p:nvPr/>
        </p:nvPicPr>
        <p:blipFill>
          <a:blip r:embed="rId3"/>
          <a:srcRect l="15076" t="6871" r="2386"/>
          <a:stretch>
            <a:fillRect/>
          </a:stretch>
        </p:blipFill>
        <p:spPr bwMode="auto">
          <a:xfrm>
            <a:off x="3230563" y="1928813"/>
            <a:ext cx="5292725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>
            <a:cxnSpLocks/>
          </p:cNvCxnSpPr>
          <p:nvPr/>
        </p:nvCxnSpPr>
        <p:spPr>
          <a:xfrm>
            <a:off x="5603875" y="4446588"/>
            <a:ext cx="0" cy="62865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7" name="Image 5"/>
          <p:cNvPicPr>
            <a:picLocks noChangeAspect="1"/>
          </p:cNvPicPr>
          <p:nvPr/>
        </p:nvPicPr>
        <p:blipFill>
          <a:blip r:embed="rId4"/>
          <a:srcRect l="14058" t="10539"/>
          <a:stretch>
            <a:fillRect/>
          </a:stretch>
        </p:blipFill>
        <p:spPr bwMode="auto">
          <a:xfrm>
            <a:off x="620713" y="377825"/>
            <a:ext cx="4700587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94" name="Object 54"/>
          <p:cNvGraphicFramePr>
            <a:graphicFrameLocks noChangeAspect="1"/>
          </p:cNvGraphicFramePr>
          <p:nvPr/>
        </p:nvGraphicFramePr>
        <p:xfrm>
          <a:off x="1103313" y="933450"/>
          <a:ext cx="198755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2" name="CS ChemDraw Drawing" r:id="rId5" imgW="1485316" imgH="744908" progId="">
                  <p:embed/>
                </p:oleObj>
              </mc:Choice>
              <mc:Fallback>
                <p:oleObj name="CS ChemDraw Drawing" r:id="rId5" imgW="1485316" imgH="744908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933450"/>
                        <a:ext cx="1987550" cy="99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Image 3"/>
          <p:cNvPicPr>
            <a:picLocks noChangeAspect="1"/>
          </p:cNvPicPr>
          <p:nvPr/>
        </p:nvPicPr>
        <p:blipFill>
          <a:blip r:embed="rId2"/>
          <a:srcRect l="14297" t="7852"/>
          <a:stretch>
            <a:fillRect/>
          </a:stretch>
        </p:blipFill>
        <p:spPr bwMode="auto">
          <a:xfrm>
            <a:off x="381000" y="855663"/>
            <a:ext cx="8382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ZoneTexte 5"/>
          <p:cNvSpPr txBox="1">
            <a:spLocks noChangeArrowheads="1"/>
          </p:cNvSpPr>
          <p:nvPr/>
        </p:nvSpPr>
        <p:spPr bwMode="auto">
          <a:xfrm>
            <a:off x="3386138" y="460375"/>
            <a:ext cx="517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BB</a:t>
            </a:r>
          </a:p>
        </p:txBody>
      </p:sp>
      <p:sp>
        <p:nvSpPr>
          <p:cNvPr id="7" name="Rectangle 6"/>
          <p:cNvSpPr/>
          <p:nvPr/>
        </p:nvSpPr>
        <p:spPr>
          <a:xfrm>
            <a:off x="3516313" y="4991100"/>
            <a:ext cx="257175" cy="7413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3" name="Image 3"/>
          <p:cNvPicPr>
            <a:picLocks noChangeAspect="1"/>
          </p:cNvPicPr>
          <p:nvPr/>
        </p:nvPicPr>
        <p:blipFill>
          <a:blip r:embed="rId3"/>
          <a:srcRect l="13846" t="9113" r="2501"/>
          <a:stretch>
            <a:fillRect/>
          </a:stretch>
        </p:blipFill>
        <p:spPr bwMode="auto">
          <a:xfrm>
            <a:off x="1052513" y="412750"/>
            <a:ext cx="44942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" name="Image 4"/>
          <p:cNvPicPr>
            <a:picLocks noChangeAspect="1"/>
          </p:cNvPicPr>
          <p:nvPr/>
        </p:nvPicPr>
        <p:blipFill>
          <a:blip r:embed="rId4"/>
          <a:srcRect l="14223"/>
          <a:stretch>
            <a:fillRect/>
          </a:stretch>
        </p:blipFill>
        <p:spPr bwMode="auto">
          <a:xfrm>
            <a:off x="1052513" y="2271713"/>
            <a:ext cx="6667500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5" name="ZoneTexte 5"/>
          <p:cNvSpPr txBox="1">
            <a:spLocks noChangeArrowheads="1"/>
          </p:cNvSpPr>
          <p:nvPr/>
        </p:nvSpPr>
        <p:spPr bwMode="auto">
          <a:xfrm>
            <a:off x="6778625" y="2271713"/>
            <a:ext cx="517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BB</a:t>
            </a:r>
          </a:p>
        </p:txBody>
      </p:sp>
      <p:graphicFrame>
        <p:nvGraphicFramePr>
          <p:cNvPr id="2132" name="Object 151"/>
          <p:cNvGraphicFramePr>
            <a:graphicFrameLocks noChangeAspect="1"/>
          </p:cNvGraphicFramePr>
          <p:nvPr/>
        </p:nvGraphicFramePr>
        <p:xfrm>
          <a:off x="3175000" y="3219450"/>
          <a:ext cx="1147763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CS ChemDraw Drawing" r:id="rId5" imgW="1041949" imgH="1023664" progId="">
                  <p:embed/>
                </p:oleObj>
              </mc:Choice>
              <mc:Fallback>
                <p:oleObj name="CS ChemDraw Drawing" r:id="rId5" imgW="1041949" imgH="1023664" progId="">
                  <p:embed/>
                  <p:pic>
                    <p:nvPicPr>
                      <p:cNvPr id="0" name="Picture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0" y="3219450"/>
                        <a:ext cx="1147763" cy="1128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age 4" descr="Une image contenant texte&#10;&#10;Description générée automatiquement"/>
          <p:cNvPicPr>
            <a:picLocks noChangeAspect="1"/>
          </p:cNvPicPr>
          <p:nvPr/>
        </p:nvPicPr>
        <p:blipFill>
          <a:blip r:embed="rId2"/>
          <a:srcRect l="7079" r="5203" b="27197"/>
          <a:stretch>
            <a:fillRect/>
          </a:stretch>
        </p:blipFill>
        <p:spPr bwMode="auto">
          <a:xfrm>
            <a:off x="119063" y="136525"/>
            <a:ext cx="8932862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ZoneTexte 1"/>
          <p:cNvSpPr txBox="1">
            <a:spLocks noChangeArrowheads="1"/>
          </p:cNvSpPr>
          <p:nvPr/>
        </p:nvSpPr>
        <p:spPr bwMode="auto">
          <a:xfrm>
            <a:off x="914400" y="6030913"/>
            <a:ext cx="1924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FFFF00"/>
                </a:solidFill>
                <a:highlight>
                  <a:srgbClr val="000060"/>
                </a:highlight>
                <a:latin typeface="Calibri" pitchFamily="34" charset="0"/>
              </a:rPr>
              <a:t>Edouard </a:t>
            </a:r>
            <a:r>
              <a:rPr lang="fr-FR" sz="2000" dirty="0" err="1">
                <a:solidFill>
                  <a:srgbClr val="FFFF00"/>
                </a:solidFill>
                <a:highlight>
                  <a:srgbClr val="000060"/>
                </a:highlight>
                <a:latin typeface="Calibri" pitchFamily="34" charset="0"/>
              </a:rPr>
              <a:t>Demole</a:t>
            </a:r>
            <a:endParaRPr lang="fr-FR" sz="2000" dirty="0">
              <a:solidFill>
                <a:srgbClr val="FFFF00"/>
              </a:solidFill>
              <a:highlight>
                <a:srgbClr val="000060"/>
              </a:highlight>
              <a:latin typeface="Calibri" pitchFamily="34" charset="0"/>
            </a:endParaRPr>
          </a:p>
        </p:txBody>
      </p:sp>
      <p:sp>
        <p:nvSpPr>
          <p:cNvPr id="38915" name="ZoneTexte 3"/>
          <p:cNvSpPr txBox="1">
            <a:spLocks noChangeArrowheads="1"/>
          </p:cNvSpPr>
          <p:nvPr/>
        </p:nvSpPr>
        <p:spPr bwMode="auto">
          <a:xfrm>
            <a:off x="6016625" y="6030913"/>
            <a:ext cx="1744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FFFF00"/>
                </a:solidFill>
                <a:highlight>
                  <a:srgbClr val="000060"/>
                </a:highlight>
                <a:latin typeface="Calibri" pitchFamily="34" charset="0"/>
              </a:rPr>
              <a:t>Bruno </a:t>
            </a:r>
            <a:r>
              <a:rPr lang="fr-FR" sz="2000" dirty="0" err="1">
                <a:solidFill>
                  <a:srgbClr val="FFFF00"/>
                </a:solidFill>
                <a:highlight>
                  <a:srgbClr val="000060"/>
                </a:highlight>
                <a:latin typeface="Calibri" pitchFamily="34" charset="0"/>
              </a:rPr>
              <a:t>Wilhalm</a:t>
            </a:r>
            <a:endParaRPr lang="fr-FR" sz="2000" dirty="0">
              <a:solidFill>
                <a:srgbClr val="FFFF00"/>
              </a:solidFill>
              <a:highlight>
                <a:srgbClr val="000060"/>
              </a:highlight>
              <a:latin typeface="Calibri" pitchFamily="34" charset="0"/>
            </a:endParaRPr>
          </a:p>
        </p:txBody>
      </p:sp>
      <p:sp>
        <p:nvSpPr>
          <p:cNvPr id="77828" name="ZoneTexte 6"/>
          <p:cNvSpPr txBox="1">
            <a:spLocks noChangeArrowheads="1"/>
          </p:cNvSpPr>
          <p:nvPr/>
        </p:nvSpPr>
        <p:spPr bwMode="auto">
          <a:xfrm>
            <a:off x="3848100" y="6061075"/>
            <a:ext cx="1281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i="1">
                <a:solidFill>
                  <a:schemeClr val="bg1"/>
                </a:solidFill>
                <a:latin typeface="Calibri" pitchFamily="34" charset="0"/>
              </a:rPr>
              <a:t>Circa</a:t>
            </a:r>
            <a:r>
              <a:rPr lang="fr-FR" sz="2000">
                <a:solidFill>
                  <a:schemeClr val="bg1"/>
                </a:solidFill>
                <a:latin typeface="Calibri" pitchFamily="34" charset="0"/>
              </a:rPr>
              <a:t> 1962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Image 3"/>
          <p:cNvPicPr>
            <a:picLocks noChangeAspect="1"/>
          </p:cNvPicPr>
          <p:nvPr/>
        </p:nvPicPr>
        <p:blipFill>
          <a:blip r:embed="rId2"/>
          <a:srcRect l="14058" t="8017"/>
          <a:stretch>
            <a:fillRect/>
          </a:stretch>
        </p:blipFill>
        <p:spPr bwMode="auto">
          <a:xfrm>
            <a:off x="687388" y="733425"/>
            <a:ext cx="8078787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ZoneTexte 4"/>
          <p:cNvSpPr txBox="1">
            <a:spLocks noChangeArrowheads="1"/>
          </p:cNvSpPr>
          <p:nvPr/>
        </p:nvSpPr>
        <p:spPr bwMode="auto">
          <a:xfrm>
            <a:off x="3703638" y="430213"/>
            <a:ext cx="517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BB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4775" y="4610100"/>
            <a:ext cx="241300" cy="922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9" name="Image 3"/>
          <p:cNvPicPr>
            <a:picLocks noChangeAspect="1"/>
          </p:cNvPicPr>
          <p:nvPr/>
        </p:nvPicPr>
        <p:blipFill>
          <a:blip r:embed="rId3"/>
          <a:srcRect l="14061" t="11807"/>
          <a:stretch>
            <a:fillRect/>
          </a:stretch>
        </p:blipFill>
        <p:spPr bwMode="auto">
          <a:xfrm>
            <a:off x="315913" y="1778000"/>
            <a:ext cx="6710362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0" name="ZoneTexte 4"/>
          <p:cNvSpPr txBox="1">
            <a:spLocks noChangeArrowheads="1"/>
          </p:cNvSpPr>
          <p:nvPr/>
        </p:nvSpPr>
        <p:spPr bwMode="auto">
          <a:xfrm>
            <a:off x="3044825" y="1389063"/>
            <a:ext cx="519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BB</a:t>
            </a:r>
          </a:p>
        </p:txBody>
      </p:sp>
      <p:pic>
        <p:nvPicPr>
          <p:cNvPr id="1114" name="Image 5"/>
          <p:cNvPicPr>
            <a:picLocks noChangeAspect="1"/>
          </p:cNvPicPr>
          <p:nvPr/>
        </p:nvPicPr>
        <p:blipFill>
          <a:blip r:embed="rId4"/>
          <a:srcRect l="13860" t="7877"/>
          <a:stretch>
            <a:fillRect/>
          </a:stretch>
        </p:blipFill>
        <p:spPr bwMode="auto">
          <a:xfrm>
            <a:off x="4675188" y="301625"/>
            <a:ext cx="41529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/>
          <p:cNvCxnSpPr>
            <a:cxnSpLocks/>
          </p:cNvCxnSpPr>
          <p:nvPr/>
        </p:nvCxnSpPr>
        <p:spPr>
          <a:xfrm flipH="1">
            <a:off x="3725863" y="3695700"/>
            <a:ext cx="468312" cy="54927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11" name="Object 154"/>
          <p:cNvGraphicFramePr>
            <a:graphicFrameLocks noChangeAspect="1"/>
          </p:cNvGraphicFramePr>
          <p:nvPr/>
        </p:nvGraphicFramePr>
        <p:xfrm>
          <a:off x="3725863" y="2946400"/>
          <a:ext cx="1982787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CS ChemDraw Drawing" r:id="rId5" imgW="1813350" imgH="881948" progId="">
                  <p:embed/>
                </p:oleObj>
              </mc:Choice>
              <mc:Fallback>
                <p:oleObj name="CS ChemDraw Drawing" r:id="rId5" imgW="1813350" imgH="881948" progId="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863" y="2946400"/>
                        <a:ext cx="1982787" cy="963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3" name="Image 3"/>
          <p:cNvPicPr>
            <a:picLocks noChangeAspect="1"/>
          </p:cNvPicPr>
          <p:nvPr/>
        </p:nvPicPr>
        <p:blipFill>
          <a:blip r:embed="rId3"/>
          <a:srcRect l="14519" t="9677" b="5797"/>
          <a:stretch>
            <a:fillRect/>
          </a:stretch>
        </p:blipFill>
        <p:spPr bwMode="auto">
          <a:xfrm>
            <a:off x="827088" y="1262063"/>
            <a:ext cx="793432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05" name="Object 763"/>
          <p:cNvGraphicFramePr>
            <a:graphicFrameLocks noChangeAspect="1"/>
          </p:cNvGraphicFramePr>
          <p:nvPr/>
        </p:nvGraphicFramePr>
        <p:xfrm>
          <a:off x="6519863" y="619125"/>
          <a:ext cx="17970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5" name="CS ChemDraw Drawing" r:id="rId4" imgW="1813350" imgH="881948" progId="">
                  <p:embed/>
                </p:oleObj>
              </mc:Choice>
              <mc:Fallback>
                <p:oleObj name="CS ChemDraw Drawing" r:id="rId4" imgW="1813350" imgH="881948" progId="">
                  <p:embed/>
                  <p:pic>
                    <p:nvPicPr>
                      <p:cNvPr id="0" name="Picture 7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9863" y="619125"/>
                        <a:ext cx="1797050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06" name="Object 764"/>
          <p:cNvGraphicFramePr>
            <a:graphicFrameLocks noChangeAspect="1"/>
          </p:cNvGraphicFramePr>
          <p:nvPr/>
        </p:nvGraphicFramePr>
        <p:xfrm>
          <a:off x="4095750" y="4291013"/>
          <a:ext cx="18700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6" name="CS ChemDraw Drawing" r:id="rId6" imgW="1811554" imgH="587726" progId="">
                  <p:embed/>
                </p:oleObj>
              </mc:Choice>
              <mc:Fallback>
                <p:oleObj name="CS ChemDraw Drawing" r:id="rId6" imgW="1811554" imgH="587726" progId="">
                  <p:embed/>
                  <p:pic>
                    <p:nvPicPr>
                      <p:cNvPr id="0" name="Picture 7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0" y="4291013"/>
                        <a:ext cx="1870075" cy="606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07" name="Object 765"/>
          <p:cNvGraphicFramePr>
            <a:graphicFrameLocks noChangeAspect="1"/>
          </p:cNvGraphicFramePr>
          <p:nvPr/>
        </p:nvGraphicFramePr>
        <p:xfrm>
          <a:off x="4892675" y="1316038"/>
          <a:ext cx="1717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7" name="CS ChemDraw Drawing" r:id="rId8" imgW="1717419" imgH="589165" progId="">
                  <p:embed/>
                </p:oleObj>
              </mc:Choice>
              <mc:Fallback>
                <p:oleObj name="CS ChemDraw Drawing" r:id="rId8" imgW="1717419" imgH="589165" progId="">
                  <p:embed/>
                  <p:pic>
                    <p:nvPicPr>
                      <p:cNvPr id="0" name="Picture 7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675" y="1316038"/>
                        <a:ext cx="1717675" cy="588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08" name="Object 766"/>
          <p:cNvGraphicFramePr>
            <a:graphicFrameLocks noChangeAspect="1"/>
          </p:cNvGraphicFramePr>
          <p:nvPr/>
        </p:nvGraphicFramePr>
        <p:xfrm>
          <a:off x="4892675" y="3294063"/>
          <a:ext cx="153193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8" name="CS ChemDraw Drawing" r:id="rId10" imgW="1531306" imgH="588085" progId="">
                  <p:embed/>
                </p:oleObj>
              </mc:Choice>
              <mc:Fallback>
                <p:oleObj name="CS ChemDraw Drawing" r:id="rId10" imgW="1531306" imgH="588085" progId="">
                  <p:embed/>
                  <p:pic>
                    <p:nvPicPr>
                      <p:cNvPr id="0" name="Picture 7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675" y="3294063"/>
                        <a:ext cx="1531938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09" name="Object 767"/>
          <p:cNvGraphicFramePr>
            <a:graphicFrameLocks noChangeAspect="1"/>
          </p:cNvGraphicFramePr>
          <p:nvPr/>
        </p:nvGraphicFramePr>
        <p:xfrm>
          <a:off x="1897063" y="3805238"/>
          <a:ext cx="143986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9" name="CS ChemDraw Drawing" r:id="rId12" imgW="1440045" imgH="588085" progId="">
                  <p:embed/>
                </p:oleObj>
              </mc:Choice>
              <mc:Fallback>
                <p:oleObj name="CS ChemDraw Drawing" r:id="rId12" imgW="1440045" imgH="588085" progId="">
                  <p:embed/>
                  <p:pic>
                    <p:nvPicPr>
                      <p:cNvPr id="0" name="Picture 7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3" y="3805238"/>
                        <a:ext cx="1439862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10" name="Object 768"/>
          <p:cNvGraphicFramePr>
            <a:graphicFrameLocks noChangeAspect="1"/>
          </p:cNvGraphicFramePr>
          <p:nvPr/>
        </p:nvGraphicFramePr>
        <p:xfrm>
          <a:off x="844550" y="1317625"/>
          <a:ext cx="134302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0" name="CS ChemDraw Drawing" r:id="rId14" imgW="1343755" imgH="588085" progId="">
                  <p:embed/>
                </p:oleObj>
              </mc:Choice>
              <mc:Fallback>
                <p:oleObj name="CS ChemDraw Drawing" r:id="rId14" imgW="1343755" imgH="588085" progId="">
                  <p:embed/>
                  <p:pic>
                    <p:nvPicPr>
                      <p:cNvPr id="0" name="Picture 7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550" y="1317625"/>
                        <a:ext cx="1343025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necteur droit avec flèche 2"/>
          <p:cNvCxnSpPr/>
          <p:nvPr/>
        </p:nvCxnSpPr>
        <p:spPr>
          <a:xfrm>
            <a:off x="5486400" y="4748213"/>
            <a:ext cx="319088" cy="3016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>
            <a:off x="6075363" y="3802063"/>
            <a:ext cx="249237" cy="590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25FA552-7EBA-4317-BCB0-1ABC1072784E}"/>
              </a:ext>
            </a:extLst>
          </p:cNvPr>
          <p:cNvCxnSpPr>
            <a:cxnSpLocks/>
          </p:cNvCxnSpPr>
          <p:nvPr/>
        </p:nvCxnSpPr>
        <p:spPr>
          <a:xfrm>
            <a:off x="2902998" y="2867487"/>
            <a:ext cx="648070" cy="790113"/>
          </a:xfrm>
          <a:prstGeom prst="straightConnector1">
            <a:avLst/>
          </a:prstGeom>
          <a:ln w="28575">
            <a:solidFill>
              <a:srgbClr val="FF006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16073AA-B933-44B4-B55A-8AE96542E76B}"/>
              </a:ext>
            </a:extLst>
          </p:cNvPr>
          <p:cNvCxnSpPr>
            <a:cxnSpLocks/>
          </p:cNvCxnSpPr>
          <p:nvPr/>
        </p:nvCxnSpPr>
        <p:spPr>
          <a:xfrm flipH="1">
            <a:off x="4785064" y="2867487"/>
            <a:ext cx="683583" cy="852257"/>
          </a:xfrm>
          <a:prstGeom prst="straightConnector1">
            <a:avLst/>
          </a:prstGeom>
          <a:ln w="28575">
            <a:solidFill>
              <a:srgbClr val="FF006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2D98F21-181D-4956-96C9-210446D6B214}"/>
              </a:ext>
            </a:extLst>
          </p:cNvPr>
          <p:cNvSpPr txBox="1"/>
          <p:nvPr/>
        </p:nvSpPr>
        <p:spPr>
          <a:xfrm>
            <a:off x="3194880" y="286748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DD203B-83C8-4598-A502-ED3140710EA5}"/>
              </a:ext>
            </a:extLst>
          </p:cNvPr>
          <p:cNvSpPr txBox="1"/>
          <p:nvPr/>
        </p:nvSpPr>
        <p:spPr>
          <a:xfrm>
            <a:off x="4785064" y="286748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66"/>
                </a:solidFill>
              </a:rPr>
              <a:t>?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8A055DD-EE54-4109-9EBB-E1B9B275892D}"/>
              </a:ext>
            </a:extLst>
          </p:cNvPr>
          <p:cNvCxnSpPr/>
          <p:nvPr/>
        </p:nvCxnSpPr>
        <p:spPr>
          <a:xfrm>
            <a:off x="3924471" y="2299316"/>
            <a:ext cx="1038687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5E269C92-2B3D-442E-84E5-A267791824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530748"/>
              </p:ext>
            </p:extLst>
          </p:nvPr>
        </p:nvGraphicFramePr>
        <p:xfrm>
          <a:off x="3652079" y="3657600"/>
          <a:ext cx="1012053" cy="1161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2" name="CS ChemDraw Drawing" r:id="rId3" imgW="772479" imgH="886624" progId="ChemDraw.Document.6.0">
                  <p:embed/>
                </p:oleObj>
              </mc:Choice>
              <mc:Fallback>
                <p:oleObj name="CS ChemDraw Drawing" r:id="rId3" imgW="772479" imgH="8866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2079" y="3657600"/>
                        <a:ext cx="1012053" cy="1161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0A2BE81F-5F1A-4AC9-9F7D-02B7F8C06A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069236"/>
              </p:ext>
            </p:extLst>
          </p:nvPr>
        </p:nvGraphicFramePr>
        <p:xfrm>
          <a:off x="1921517" y="1420417"/>
          <a:ext cx="5485230" cy="133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3" name="CS ChemDraw Drawing" r:id="rId5" imgW="4172466" imgH="1013234" progId="ChemDraw.Document.6.0">
                  <p:embed/>
                </p:oleObj>
              </mc:Choice>
              <mc:Fallback>
                <p:oleObj name="CS ChemDraw Drawing" r:id="rId5" imgW="4172466" imgH="101323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21517" y="1420417"/>
                        <a:ext cx="5485230" cy="133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1F7BCB03-5C7B-4D53-9CC7-068241B8B4F7}"/>
              </a:ext>
            </a:extLst>
          </p:cNvPr>
          <p:cNvSpPr txBox="1"/>
          <p:nvPr/>
        </p:nvSpPr>
        <p:spPr>
          <a:xfrm>
            <a:off x="1577477" y="866419"/>
            <a:ext cx="635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chloro-4-tryptophane                  acide chloro-4-indolacétique</a:t>
            </a:r>
          </a:p>
        </p:txBody>
      </p:sp>
    </p:spTree>
    <p:extLst>
      <p:ext uri="{BB962C8B-B14F-4D97-AF65-F5344CB8AC3E}">
        <p14:creationId xmlns:p14="http://schemas.microsoft.com/office/powerpoint/2010/main" val="24120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09" name="Object 361"/>
          <p:cNvGraphicFramePr>
            <a:graphicFrameLocks noChangeAspect="1"/>
          </p:cNvGraphicFramePr>
          <p:nvPr/>
        </p:nvGraphicFramePr>
        <p:xfrm>
          <a:off x="1881188" y="3698875"/>
          <a:ext cx="4897437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9" name="CS ChemDraw Drawing" r:id="rId3" imgW="3698200" imgH="691675" progId="">
                  <p:embed/>
                </p:oleObj>
              </mc:Choice>
              <mc:Fallback>
                <p:oleObj name="CS ChemDraw Drawing" r:id="rId3" imgW="3698200" imgH="691675" progId="">
                  <p:embed/>
                  <p:pic>
                    <p:nvPicPr>
                      <p:cNvPr id="0" name="Picture 3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3698875"/>
                        <a:ext cx="4897437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0" name="Object 362"/>
          <p:cNvGraphicFramePr>
            <a:graphicFrameLocks noChangeAspect="1"/>
          </p:cNvGraphicFramePr>
          <p:nvPr/>
        </p:nvGraphicFramePr>
        <p:xfrm>
          <a:off x="1765300" y="884238"/>
          <a:ext cx="5432425" cy="133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0" name="CS ChemDraw Drawing" r:id="rId5" imgW="4373311" imgH="1078696" progId="">
                  <p:embed/>
                </p:oleObj>
              </mc:Choice>
              <mc:Fallback>
                <p:oleObj name="CS ChemDraw Drawing" r:id="rId5" imgW="4373311" imgH="1078696" progId="">
                  <p:embed/>
                  <p:pic>
                    <p:nvPicPr>
                      <p:cNvPr id="0" name="Picture 3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300" y="884238"/>
                        <a:ext cx="5432425" cy="1338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3" name="ZoneTexte 5"/>
          <p:cNvSpPr txBox="1">
            <a:spLocks noChangeArrowheads="1"/>
          </p:cNvSpPr>
          <p:nvPr/>
        </p:nvSpPr>
        <p:spPr bwMode="auto">
          <a:xfrm>
            <a:off x="1765300" y="2147888"/>
            <a:ext cx="1965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Lacté, noix de coco</a:t>
            </a:r>
          </a:p>
          <a:p>
            <a:r>
              <a:rPr lang="fr-FR">
                <a:latin typeface="Calibri" pitchFamily="34" charset="0"/>
              </a:rPr>
              <a:t>fruité</a:t>
            </a:r>
          </a:p>
        </p:txBody>
      </p:sp>
      <p:sp>
        <p:nvSpPr>
          <p:cNvPr id="9582" name="ZoneTexte 6"/>
          <p:cNvSpPr txBox="1">
            <a:spLocks noChangeArrowheads="1"/>
          </p:cNvSpPr>
          <p:nvPr/>
        </p:nvSpPr>
        <p:spPr bwMode="auto">
          <a:xfrm>
            <a:off x="939800" y="573088"/>
            <a:ext cx="3097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(-)-(</a:t>
            </a:r>
            <a:r>
              <a:rPr lang="fr-FR" i="1">
                <a:latin typeface="Calibri" pitchFamily="34" charset="0"/>
              </a:rPr>
              <a:t>R</a:t>
            </a:r>
            <a:r>
              <a:rPr lang="fr-FR">
                <a:latin typeface="Calibri" pitchFamily="34" charset="0"/>
              </a:rPr>
              <a:t>)-</a:t>
            </a:r>
            <a:r>
              <a:rPr lang="fr-FR">
                <a:latin typeface="Symbol" pitchFamily="18" charset="2"/>
              </a:rPr>
              <a:t>d</a:t>
            </a:r>
            <a:r>
              <a:rPr lang="fr-FR">
                <a:latin typeface="Calibri" pitchFamily="34" charset="0"/>
              </a:rPr>
              <a:t>-décalactone du jasmin</a:t>
            </a:r>
          </a:p>
        </p:txBody>
      </p:sp>
      <p:sp>
        <p:nvSpPr>
          <p:cNvPr id="9315" name="ZoneTexte 7"/>
          <p:cNvSpPr txBox="1">
            <a:spLocks noChangeArrowheads="1"/>
          </p:cNvSpPr>
          <p:nvPr/>
        </p:nvSpPr>
        <p:spPr bwMode="auto">
          <a:xfrm>
            <a:off x="1054100" y="3109913"/>
            <a:ext cx="2384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Jasmonate de méthyle</a:t>
            </a:r>
          </a:p>
        </p:txBody>
      </p:sp>
      <p:graphicFrame>
        <p:nvGraphicFramePr>
          <p:cNvPr id="9311" name="Object 363"/>
          <p:cNvGraphicFramePr>
            <a:graphicFrameLocks noChangeAspect="1"/>
          </p:cNvGraphicFramePr>
          <p:nvPr/>
        </p:nvGraphicFramePr>
        <p:xfrm>
          <a:off x="4667250" y="5327650"/>
          <a:ext cx="26733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1" name="CS ChemDraw Drawing" r:id="rId7" imgW="2171206" imgH="620097" progId="">
                  <p:embed/>
                </p:oleObj>
              </mc:Choice>
              <mc:Fallback>
                <p:oleObj name="CS ChemDraw Drawing" r:id="rId7" imgW="2171206" imgH="620097" progId="">
                  <p:embed/>
                  <p:pic>
                    <p:nvPicPr>
                      <p:cNvPr id="0" name="Picture 3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0" y="5327650"/>
                        <a:ext cx="2673350" cy="76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2" name="Object 364"/>
          <p:cNvGraphicFramePr>
            <a:graphicFrameLocks noChangeAspect="1"/>
          </p:cNvGraphicFramePr>
          <p:nvPr/>
        </p:nvGraphicFramePr>
        <p:xfrm>
          <a:off x="1803400" y="5175250"/>
          <a:ext cx="1887538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2" name="CS ChemDraw Drawing" r:id="rId9" imgW="1406272" imgH="682683" progId="">
                  <p:embed/>
                </p:oleObj>
              </mc:Choice>
              <mc:Fallback>
                <p:oleObj name="CS ChemDraw Drawing" r:id="rId9" imgW="1406272" imgH="682683" progId="">
                  <p:embed/>
                  <p:pic>
                    <p:nvPicPr>
                      <p:cNvPr id="0" name="Picture 3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5175250"/>
                        <a:ext cx="1887538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3" grpId="0"/>
      <p:bldP spid="93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8" name="Image 3"/>
          <p:cNvPicPr>
            <a:picLocks noChangeAspect="1"/>
          </p:cNvPicPr>
          <p:nvPr/>
        </p:nvPicPr>
        <p:blipFill>
          <a:blip r:embed="rId3"/>
          <a:srcRect l="14417" t="9064"/>
          <a:stretch>
            <a:fillRect/>
          </a:stretch>
        </p:blipFill>
        <p:spPr bwMode="auto">
          <a:xfrm>
            <a:off x="935038" y="846138"/>
            <a:ext cx="7273925" cy="5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82" name="Object 176"/>
          <p:cNvGraphicFramePr>
            <a:graphicFrameLocks noChangeAspect="1"/>
          </p:cNvGraphicFramePr>
          <p:nvPr/>
        </p:nvGraphicFramePr>
        <p:xfrm>
          <a:off x="3738563" y="3397250"/>
          <a:ext cx="1414462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2" name="CS ChemDraw Drawing" r:id="rId4" imgW="1415254" imgH="814687" progId="">
                  <p:embed/>
                </p:oleObj>
              </mc:Choice>
              <mc:Fallback>
                <p:oleObj name="CS ChemDraw Drawing" r:id="rId4" imgW="1415254" imgH="814687" progId="">
                  <p:embed/>
                  <p:pic>
                    <p:nvPicPr>
                      <p:cNvPr id="0" name="Picture 1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8563" y="3397250"/>
                        <a:ext cx="1414462" cy="814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3" name="Object 177"/>
          <p:cNvGraphicFramePr>
            <a:graphicFrameLocks noChangeAspect="1"/>
          </p:cNvGraphicFramePr>
          <p:nvPr/>
        </p:nvGraphicFramePr>
        <p:xfrm>
          <a:off x="3781425" y="1806575"/>
          <a:ext cx="1949450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3" name="CS ChemDraw Drawing" r:id="rId6" imgW="1948804" imgH="1078696" progId="">
                  <p:embed/>
                </p:oleObj>
              </mc:Choice>
              <mc:Fallback>
                <p:oleObj name="CS ChemDraw Drawing" r:id="rId6" imgW="1948804" imgH="1078696" progId="">
                  <p:embed/>
                  <p:pic>
                    <p:nvPicPr>
                      <p:cNvPr id="0" name="Picture 1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1425" y="1806575"/>
                        <a:ext cx="1949450" cy="1077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llipse 6"/>
          <p:cNvSpPr/>
          <p:nvPr/>
        </p:nvSpPr>
        <p:spPr>
          <a:xfrm rot="20308212">
            <a:off x="3600450" y="1858963"/>
            <a:ext cx="2279650" cy="985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394325" y="2566988"/>
            <a:ext cx="1627188" cy="1476375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 flipV="1">
            <a:off x="4630738" y="2960688"/>
            <a:ext cx="0" cy="39687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8" name="ZoneTexte 13"/>
          <p:cNvSpPr txBox="1">
            <a:spLocks noChangeArrowheads="1"/>
          </p:cNvSpPr>
          <p:nvPr/>
        </p:nvSpPr>
        <p:spPr bwMode="auto">
          <a:xfrm>
            <a:off x="1400175" y="1806575"/>
            <a:ext cx="941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eugénol</a:t>
            </a:r>
          </a:p>
        </p:txBody>
      </p:sp>
      <p:sp>
        <p:nvSpPr>
          <p:cNvPr id="10289" name="ZoneTexte 14"/>
          <p:cNvSpPr txBox="1">
            <a:spLocks noChangeArrowheads="1"/>
          </p:cNvSpPr>
          <p:nvPr/>
        </p:nvSpPr>
        <p:spPr bwMode="auto">
          <a:xfrm>
            <a:off x="2451100" y="661988"/>
            <a:ext cx="982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jasmone</a:t>
            </a:r>
          </a:p>
        </p:txBody>
      </p:sp>
      <p:sp>
        <p:nvSpPr>
          <p:cNvPr id="10290" name="ZoneTexte 15"/>
          <p:cNvSpPr txBox="1">
            <a:spLocks noChangeArrowheads="1"/>
          </p:cNvSpPr>
          <p:nvPr/>
        </p:nvSpPr>
        <p:spPr bwMode="auto">
          <a:xfrm>
            <a:off x="5897563" y="560388"/>
            <a:ext cx="1323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Symbol" pitchFamily="18" charset="2"/>
              </a:rPr>
              <a:t>a</a:t>
            </a:r>
            <a:r>
              <a:rPr lang="fr-FR">
                <a:latin typeface="Calibri" pitchFamily="34" charset="0"/>
              </a:rPr>
              <a:t>-farnesene</a:t>
            </a:r>
          </a:p>
        </p:txBody>
      </p:sp>
      <p:sp>
        <p:nvSpPr>
          <p:cNvPr id="10291" name="ZoneTexte 17"/>
          <p:cNvSpPr txBox="1">
            <a:spLocks noChangeArrowheads="1"/>
          </p:cNvSpPr>
          <p:nvPr/>
        </p:nvSpPr>
        <p:spPr bwMode="auto">
          <a:xfrm>
            <a:off x="6691313" y="1774825"/>
            <a:ext cx="120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benzoate </a:t>
            </a:r>
          </a:p>
          <a:p>
            <a:r>
              <a:rPr lang="fr-FR">
                <a:latin typeface="Calibri" pitchFamily="34" charset="0"/>
              </a:rPr>
              <a:t>d’hexényle</a:t>
            </a:r>
          </a:p>
        </p:txBody>
      </p:sp>
      <p:sp>
        <p:nvSpPr>
          <p:cNvPr id="10426" name="ZoneTexte 11"/>
          <p:cNvSpPr txBox="1">
            <a:spLocks noChangeArrowheads="1"/>
          </p:cNvSpPr>
          <p:nvPr/>
        </p:nvSpPr>
        <p:spPr bwMode="auto">
          <a:xfrm>
            <a:off x="647700" y="468313"/>
            <a:ext cx="887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/>
              <a:t>HP-1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288" grpId="0"/>
      <p:bldP spid="10289" grpId="0"/>
      <p:bldP spid="10290" grpId="0"/>
      <p:bldP spid="102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4" descr="Une image contenant herbe, plante, fleur, extérieur&#10;&#10;Description générée automatiquement"/>
          <p:cNvPicPr>
            <a:picLocks noChangeAspect="1"/>
          </p:cNvPicPr>
          <p:nvPr/>
        </p:nvPicPr>
        <p:blipFill>
          <a:blip r:embed="rId2"/>
          <a:srcRect t="76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2306638" y="268288"/>
            <a:ext cx="5127625" cy="5238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i="1" dirty="0" err="1">
                <a:solidFill>
                  <a:srgbClr val="FFFF00"/>
                </a:solidFill>
                <a:latin typeface="+mn-lt"/>
              </a:rPr>
              <a:t>Jasminum</a:t>
            </a:r>
            <a:r>
              <a:rPr lang="fr-FR" sz="2800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fr-FR" sz="2800" i="1" dirty="0" err="1">
                <a:solidFill>
                  <a:srgbClr val="FFFF00"/>
                </a:solidFill>
                <a:latin typeface="+mn-lt"/>
              </a:rPr>
              <a:t>grandiflorum</a:t>
            </a:r>
            <a:r>
              <a:rPr lang="fr-FR" sz="2800" dirty="0">
                <a:solidFill>
                  <a:srgbClr val="FFFF00"/>
                </a:solidFill>
                <a:latin typeface="+mn-lt"/>
              </a:rPr>
              <a:t>, </a:t>
            </a:r>
            <a:r>
              <a:rPr lang="fr-FR" sz="2800" dirty="0" err="1">
                <a:solidFill>
                  <a:srgbClr val="FFFF00"/>
                </a:solidFill>
                <a:latin typeface="+mn-lt"/>
              </a:rPr>
              <a:t>Oleaceae</a:t>
            </a:r>
            <a:endParaRPr lang="fr-FR" sz="28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8" name="Image 3"/>
          <p:cNvPicPr>
            <a:picLocks noChangeAspect="1"/>
          </p:cNvPicPr>
          <p:nvPr/>
        </p:nvPicPr>
        <p:blipFill>
          <a:blip r:embed="rId3"/>
          <a:srcRect l="14980" t="19284"/>
          <a:stretch>
            <a:fillRect/>
          </a:stretch>
        </p:blipFill>
        <p:spPr bwMode="auto">
          <a:xfrm>
            <a:off x="971550" y="1970088"/>
            <a:ext cx="7200900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4"/>
          <p:cNvGraphicFramePr>
            <a:graphicFrameLocks noChangeAspect="1"/>
          </p:cNvGraphicFramePr>
          <p:nvPr/>
        </p:nvGraphicFramePr>
        <p:xfrm>
          <a:off x="5148263" y="763588"/>
          <a:ext cx="1949450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2" name="CS ChemDraw Drawing" r:id="rId4" imgW="1948804" imgH="1078696" progId="">
                  <p:embed/>
                </p:oleObj>
              </mc:Choice>
              <mc:Fallback>
                <p:oleObj name="CS ChemDraw Drawing" r:id="rId4" imgW="1948804" imgH="1078696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763588"/>
                        <a:ext cx="1949450" cy="1077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5"/>
          <p:cNvGraphicFramePr>
            <a:graphicFrameLocks noChangeAspect="1"/>
          </p:cNvGraphicFramePr>
          <p:nvPr/>
        </p:nvGraphicFramePr>
        <p:xfrm>
          <a:off x="3362325" y="1027113"/>
          <a:ext cx="1414463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3" name="CS ChemDraw Drawing" r:id="rId6" imgW="1415254" imgH="814687" progId="">
                  <p:embed/>
                </p:oleObj>
              </mc:Choice>
              <mc:Fallback>
                <p:oleObj name="CS ChemDraw Drawing" r:id="rId6" imgW="1415254" imgH="814687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325" y="1027113"/>
                        <a:ext cx="1414463" cy="814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cteur droit avec flèche 7"/>
          <p:cNvCxnSpPr>
            <a:cxnSpLocks/>
          </p:cNvCxnSpPr>
          <p:nvPr/>
        </p:nvCxnSpPr>
        <p:spPr>
          <a:xfrm>
            <a:off x="4411663" y="1643063"/>
            <a:ext cx="604837" cy="128587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 flipH="1">
            <a:off x="5264150" y="1704975"/>
            <a:ext cx="301625" cy="146367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71" name="ZoneTexte 13"/>
          <p:cNvSpPr txBox="1">
            <a:spLocks noChangeArrowheads="1"/>
          </p:cNvSpPr>
          <p:nvPr/>
        </p:nvSpPr>
        <p:spPr bwMode="auto">
          <a:xfrm>
            <a:off x="3357563" y="2708275"/>
            <a:ext cx="1058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palmitate </a:t>
            </a:r>
          </a:p>
          <a:p>
            <a:r>
              <a:rPr lang="fr-FR" sz="1400"/>
              <a:t>de méthyle</a:t>
            </a:r>
          </a:p>
        </p:txBody>
      </p:sp>
      <p:sp>
        <p:nvSpPr>
          <p:cNvPr id="74772" name="ZoneTexte 14"/>
          <p:cNvSpPr txBox="1">
            <a:spLocks noChangeArrowheads="1"/>
          </p:cNvSpPr>
          <p:nvPr/>
        </p:nvSpPr>
        <p:spPr bwMode="auto">
          <a:xfrm>
            <a:off x="3357563" y="4667250"/>
            <a:ext cx="971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palmitate </a:t>
            </a:r>
          </a:p>
          <a:p>
            <a:r>
              <a:rPr lang="fr-FR" sz="1400"/>
              <a:t>d’éthyle</a:t>
            </a:r>
          </a:p>
        </p:txBody>
      </p:sp>
      <p:sp>
        <p:nvSpPr>
          <p:cNvPr id="74773" name="ZoneTexte 15"/>
          <p:cNvSpPr txBox="1">
            <a:spLocks noChangeArrowheads="1"/>
          </p:cNvSpPr>
          <p:nvPr/>
        </p:nvSpPr>
        <p:spPr bwMode="auto">
          <a:xfrm>
            <a:off x="5872163" y="2016125"/>
            <a:ext cx="892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isophytol</a:t>
            </a:r>
          </a:p>
        </p:txBody>
      </p:sp>
      <p:cxnSp>
        <p:nvCxnSpPr>
          <p:cNvPr id="18" name="Connecteur droit avec flèche 17"/>
          <p:cNvCxnSpPr>
            <a:cxnSpLocks/>
          </p:cNvCxnSpPr>
          <p:nvPr/>
        </p:nvCxnSpPr>
        <p:spPr>
          <a:xfrm>
            <a:off x="4068763" y="3232150"/>
            <a:ext cx="260350" cy="19685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cxnSpLocks/>
          </p:cNvCxnSpPr>
          <p:nvPr/>
        </p:nvCxnSpPr>
        <p:spPr>
          <a:xfrm>
            <a:off x="4148138" y="4929188"/>
            <a:ext cx="1000125" cy="14922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76" name="ZoneTexte 25"/>
          <p:cNvSpPr txBox="1">
            <a:spLocks noChangeArrowheads="1"/>
          </p:cNvSpPr>
          <p:nvPr/>
        </p:nvSpPr>
        <p:spPr bwMode="auto">
          <a:xfrm>
            <a:off x="1074738" y="763588"/>
            <a:ext cx="1503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/>
              <a:t>carbowax</a:t>
            </a:r>
          </a:p>
        </p:txBody>
      </p:sp>
      <p:cxnSp>
        <p:nvCxnSpPr>
          <p:cNvPr id="27" name="Connecteur droit avec flèche 26"/>
          <p:cNvCxnSpPr>
            <a:cxnSpLocks/>
          </p:cNvCxnSpPr>
          <p:nvPr/>
        </p:nvCxnSpPr>
        <p:spPr>
          <a:xfrm>
            <a:off x="4776788" y="1304925"/>
            <a:ext cx="487362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3" name="Image 3"/>
          <p:cNvPicPr>
            <a:picLocks noChangeAspect="1"/>
          </p:cNvPicPr>
          <p:nvPr/>
        </p:nvPicPr>
        <p:blipFill>
          <a:blip r:embed="rId3"/>
          <a:srcRect l="14503" t="10571" r="2164" b="5843"/>
          <a:stretch>
            <a:fillRect/>
          </a:stretch>
        </p:blipFill>
        <p:spPr bwMode="auto">
          <a:xfrm>
            <a:off x="936625" y="625475"/>
            <a:ext cx="7694613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3" name="ZoneTexte 4"/>
          <p:cNvSpPr txBox="1">
            <a:spLocks noChangeArrowheads="1"/>
          </p:cNvSpPr>
          <p:nvPr/>
        </p:nvSpPr>
        <p:spPr bwMode="auto">
          <a:xfrm>
            <a:off x="5884863" y="530225"/>
            <a:ext cx="579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97%</a:t>
            </a:r>
          </a:p>
        </p:txBody>
      </p:sp>
      <p:sp>
        <p:nvSpPr>
          <p:cNvPr id="4324" name="ZoneTexte 5"/>
          <p:cNvSpPr txBox="1">
            <a:spLocks noChangeArrowheads="1"/>
          </p:cNvSpPr>
          <p:nvPr/>
        </p:nvSpPr>
        <p:spPr bwMode="auto">
          <a:xfrm>
            <a:off x="4251325" y="5238750"/>
            <a:ext cx="46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3%</a:t>
            </a:r>
          </a:p>
        </p:txBody>
      </p:sp>
      <p:graphicFrame>
        <p:nvGraphicFramePr>
          <p:cNvPr id="4319" name="Object 424"/>
          <p:cNvGraphicFramePr>
            <a:graphicFrameLocks noChangeAspect="1"/>
          </p:cNvGraphicFramePr>
          <p:nvPr/>
        </p:nvGraphicFramePr>
        <p:xfrm>
          <a:off x="5970588" y="898525"/>
          <a:ext cx="148590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4" name="CS ChemDraw Drawing" r:id="rId4" imgW="1342318" imgH="691315" progId="">
                  <p:embed/>
                </p:oleObj>
              </mc:Choice>
              <mc:Fallback>
                <p:oleObj name="CS ChemDraw Drawing" r:id="rId4" imgW="1342318" imgH="691315" progId="">
                  <p:embed/>
                  <p:pic>
                    <p:nvPicPr>
                      <p:cNvPr id="0" name="Picture 4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588" y="898525"/>
                        <a:ext cx="1485900" cy="76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0" name="Object 425"/>
          <p:cNvGraphicFramePr>
            <a:graphicFrameLocks noChangeAspect="1"/>
          </p:cNvGraphicFramePr>
          <p:nvPr/>
        </p:nvGraphicFramePr>
        <p:xfrm>
          <a:off x="3659188" y="4473575"/>
          <a:ext cx="14843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5" name="CS ChemDraw Drawing" r:id="rId6" imgW="1343755" imgH="691675" progId="">
                  <p:embed/>
                </p:oleObj>
              </mc:Choice>
              <mc:Fallback>
                <p:oleObj name="CS ChemDraw Drawing" r:id="rId6" imgW="1343755" imgH="691675" progId="">
                  <p:embed/>
                  <p:pic>
                    <p:nvPicPr>
                      <p:cNvPr id="0" name="Picture 4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188" y="4473575"/>
                        <a:ext cx="1484312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1" name="Object 426"/>
          <p:cNvGraphicFramePr>
            <a:graphicFrameLocks noChangeAspect="1"/>
          </p:cNvGraphicFramePr>
          <p:nvPr/>
        </p:nvGraphicFramePr>
        <p:xfrm>
          <a:off x="1201738" y="2781300"/>
          <a:ext cx="1847850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" name="CS ChemDraw Drawing" r:id="rId8" imgW="1718856" imgH="756778" progId="">
                  <p:embed/>
                </p:oleObj>
              </mc:Choice>
              <mc:Fallback>
                <p:oleObj name="CS ChemDraw Drawing" r:id="rId8" imgW="1718856" imgH="756778" progId="">
                  <p:embed/>
                  <p:pic>
                    <p:nvPicPr>
                      <p:cNvPr id="0" name="Picture 4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738" y="2781300"/>
                        <a:ext cx="1847850" cy="814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26" name="ZoneTexte 9"/>
          <p:cNvSpPr txBox="1">
            <a:spLocks noChangeArrowheads="1"/>
          </p:cNvSpPr>
          <p:nvPr/>
        </p:nvSpPr>
        <p:spPr bwMode="auto">
          <a:xfrm>
            <a:off x="936625" y="957263"/>
            <a:ext cx="3284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</a:rPr>
              <a:t>Espace de tête cryogénique</a:t>
            </a:r>
          </a:p>
          <a:p>
            <a:r>
              <a:rPr lang="fr-FR" sz="2000">
                <a:latin typeface="Calibri" pitchFamily="34" charset="0"/>
              </a:rPr>
              <a:t>CG-SM : extraction de l’ion 83</a:t>
            </a:r>
          </a:p>
        </p:txBody>
      </p:sp>
      <p:sp>
        <p:nvSpPr>
          <p:cNvPr id="4527" name="ZoneTexte 1"/>
          <p:cNvSpPr txBox="1">
            <a:spLocks noChangeArrowheads="1"/>
          </p:cNvSpPr>
          <p:nvPr/>
        </p:nvSpPr>
        <p:spPr bwMode="auto">
          <a:xfrm>
            <a:off x="6081713" y="1757363"/>
            <a:ext cx="2365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950F5C"/>
                </a:solidFill>
              </a:rPr>
              <a:t>80% dans un extrait </a:t>
            </a:r>
          </a:p>
          <a:p>
            <a:r>
              <a:rPr lang="fr-FR">
                <a:solidFill>
                  <a:srgbClr val="950F5C"/>
                </a:solidFill>
              </a:rPr>
              <a:t>au dichlorométhane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3" grpId="0"/>
      <p:bldP spid="43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2" name="Image 3"/>
          <p:cNvPicPr>
            <a:picLocks noChangeAspect="1"/>
          </p:cNvPicPr>
          <p:nvPr/>
        </p:nvPicPr>
        <p:blipFill>
          <a:blip r:embed="rId3"/>
          <a:srcRect l="14886" t="6863" r="2161" b="3754"/>
          <a:stretch>
            <a:fillRect/>
          </a:stretch>
        </p:blipFill>
        <p:spPr bwMode="auto">
          <a:xfrm>
            <a:off x="1209675" y="558800"/>
            <a:ext cx="6943725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35" name="Object 419"/>
          <p:cNvGraphicFramePr>
            <a:graphicFrameLocks noChangeAspect="1"/>
          </p:cNvGraphicFramePr>
          <p:nvPr/>
        </p:nvGraphicFramePr>
        <p:xfrm>
          <a:off x="1073150" y="3975100"/>
          <a:ext cx="1849438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3" name="CS ChemDraw Drawing" r:id="rId4" imgW="1718856" imgH="756778" progId="">
                  <p:embed/>
                </p:oleObj>
              </mc:Choice>
              <mc:Fallback>
                <p:oleObj name="CS ChemDraw Drawing" r:id="rId4" imgW="1718856" imgH="756778" progId="">
                  <p:embed/>
                  <p:pic>
                    <p:nvPicPr>
                      <p:cNvPr id="0" name="Picture 4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150" y="3975100"/>
                        <a:ext cx="1849438" cy="814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36" name="Object 420"/>
          <p:cNvGraphicFramePr>
            <a:graphicFrameLocks noChangeAspect="1"/>
          </p:cNvGraphicFramePr>
          <p:nvPr/>
        </p:nvGraphicFramePr>
        <p:xfrm>
          <a:off x="3560763" y="1195388"/>
          <a:ext cx="14843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4" name="CS ChemDraw Drawing" r:id="rId6" imgW="1343755" imgH="691675" progId="">
                  <p:embed/>
                </p:oleObj>
              </mc:Choice>
              <mc:Fallback>
                <p:oleObj name="CS ChemDraw Drawing" r:id="rId6" imgW="1343755" imgH="691675" progId="">
                  <p:embed/>
                  <p:pic>
                    <p:nvPicPr>
                      <p:cNvPr id="0" name="Picture 4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763" y="1195388"/>
                        <a:ext cx="1484312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37" name="Object 421"/>
          <p:cNvGraphicFramePr>
            <a:graphicFrameLocks noChangeAspect="1"/>
          </p:cNvGraphicFramePr>
          <p:nvPr/>
        </p:nvGraphicFramePr>
        <p:xfrm>
          <a:off x="5934075" y="4054475"/>
          <a:ext cx="1484313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5" name="CS ChemDraw Drawing" r:id="rId8" imgW="1342318" imgH="691315" progId="">
                  <p:embed/>
                </p:oleObj>
              </mc:Choice>
              <mc:Fallback>
                <p:oleObj name="CS ChemDraw Drawing" r:id="rId8" imgW="1342318" imgH="691315" progId="">
                  <p:embed/>
                  <p:pic>
                    <p:nvPicPr>
                      <p:cNvPr id="0" name="Picture 4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075" y="4054475"/>
                        <a:ext cx="1484313" cy="76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43" name="ZoneTexte 8"/>
          <p:cNvSpPr txBox="1">
            <a:spLocks noChangeArrowheads="1"/>
          </p:cNvSpPr>
          <p:nvPr/>
        </p:nvSpPr>
        <p:spPr bwMode="auto">
          <a:xfrm>
            <a:off x="274638" y="409575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</a:rPr>
              <a:t>Absolue de jasmin de Grasse</a:t>
            </a:r>
          </a:p>
          <a:p>
            <a:r>
              <a:rPr lang="fr-FR" sz="2000">
                <a:latin typeface="Calibri" pitchFamily="34" charset="0"/>
              </a:rPr>
              <a:t>CG-SM : extraction de l’ion 83</a:t>
            </a:r>
          </a:p>
        </p:txBody>
      </p:sp>
      <p:sp>
        <p:nvSpPr>
          <p:cNvPr id="5340" name="ZoneTexte 9"/>
          <p:cNvSpPr txBox="1">
            <a:spLocks noChangeArrowheads="1"/>
          </p:cNvSpPr>
          <p:nvPr/>
        </p:nvSpPr>
        <p:spPr bwMode="auto">
          <a:xfrm>
            <a:off x="4352925" y="825500"/>
            <a:ext cx="758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93,5%</a:t>
            </a:r>
          </a:p>
        </p:txBody>
      </p:sp>
      <p:sp>
        <p:nvSpPr>
          <p:cNvPr id="5341" name="ZoneTexte 10"/>
          <p:cNvSpPr txBox="1">
            <a:spLocks noChangeArrowheads="1"/>
          </p:cNvSpPr>
          <p:nvPr/>
        </p:nvSpPr>
        <p:spPr bwMode="auto">
          <a:xfrm>
            <a:off x="6232525" y="4994275"/>
            <a:ext cx="641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6,5%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0" grpId="0"/>
      <p:bldP spid="53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85" name="Image 3"/>
          <p:cNvPicPr>
            <a:picLocks noChangeAspect="1"/>
          </p:cNvPicPr>
          <p:nvPr/>
        </p:nvPicPr>
        <p:blipFill>
          <a:blip r:embed="rId3"/>
          <a:srcRect l="15076" t="8363"/>
          <a:stretch>
            <a:fillRect/>
          </a:stretch>
        </p:blipFill>
        <p:spPr bwMode="auto">
          <a:xfrm>
            <a:off x="2176463" y="1444625"/>
            <a:ext cx="6418262" cy="49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49"/>
          <p:cNvGraphicFramePr>
            <a:graphicFrameLocks noChangeAspect="1"/>
          </p:cNvGraphicFramePr>
          <p:nvPr/>
        </p:nvGraphicFramePr>
        <p:xfrm>
          <a:off x="327025" y="1190625"/>
          <a:ext cx="1849438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3" name="CS ChemDraw Drawing" r:id="rId4" imgW="1718856" imgH="756778" progId="">
                  <p:embed/>
                </p:oleObj>
              </mc:Choice>
              <mc:Fallback>
                <p:oleObj name="CS ChemDraw Drawing" r:id="rId4" imgW="1718856" imgH="756778" progId="">
                  <p:embed/>
                  <p:pic>
                    <p:nvPicPr>
                      <p:cNvPr id="0" name="Picture 1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1190625"/>
                        <a:ext cx="1849438" cy="814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50"/>
          <p:cNvGraphicFramePr>
            <a:graphicFrameLocks noChangeAspect="1"/>
          </p:cNvGraphicFramePr>
          <p:nvPr/>
        </p:nvGraphicFramePr>
        <p:xfrm>
          <a:off x="3652838" y="2008188"/>
          <a:ext cx="14843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4" name="CS ChemDraw Drawing" r:id="rId6" imgW="1343755" imgH="691675" progId="">
                  <p:embed/>
                </p:oleObj>
              </mc:Choice>
              <mc:Fallback>
                <p:oleObj name="CS ChemDraw Drawing" r:id="rId6" imgW="1343755" imgH="691675" progId="">
                  <p:embed/>
                  <p:pic>
                    <p:nvPicPr>
                      <p:cNvPr id="0" name="Picture 1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838" y="2008188"/>
                        <a:ext cx="1484312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51"/>
          <p:cNvGraphicFramePr>
            <a:graphicFrameLocks noChangeAspect="1"/>
          </p:cNvGraphicFramePr>
          <p:nvPr/>
        </p:nvGraphicFramePr>
        <p:xfrm>
          <a:off x="4994275" y="4203700"/>
          <a:ext cx="1484313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5" name="CS ChemDraw Drawing" r:id="rId8" imgW="1342318" imgH="691315" progId="">
                  <p:embed/>
                </p:oleObj>
              </mc:Choice>
              <mc:Fallback>
                <p:oleObj name="CS ChemDraw Drawing" r:id="rId8" imgW="1342318" imgH="691315" progId="">
                  <p:embed/>
                  <p:pic>
                    <p:nvPicPr>
                      <p:cNvPr id="0" name="Picture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4275" y="4203700"/>
                        <a:ext cx="1484313" cy="76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Connecteur droit avec flèche 8"/>
          <p:cNvCxnSpPr/>
          <p:nvPr/>
        </p:nvCxnSpPr>
        <p:spPr>
          <a:xfrm>
            <a:off x="5537200" y="5008563"/>
            <a:ext cx="0" cy="62071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4044950" y="1646238"/>
            <a:ext cx="700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100%</a:t>
            </a:r>
          </a:p>
        </p:txBody>
      </p:sp>
      <p:sp>
        <p:nvSpPr>
          <p:cNvPr id="69788" name="ZoneTexte 4"/>
          <p:cNvSpPr txBox="1">
            <a:spLocks noChangeArrowheads="1"/>
          </p:cNvSpPr>
          <p:nvPr/>
        </p:nvSpPr>
        <p:spPr bwMode="auto">
          <a:xfrm>
            <a:off x="7751763" y="982663"/>
            <a:ext cx="519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BB</a:t>
            </a:r>
          </a:p>
        </p:txBody>
      </p:sp>
      <p:graphicFrame>
        <p:nvGraphicFramePr>
          <p:cNvPr id="69784" name="Object 152"/>
          <p:cNvGraphicFramePr>
            <a:graphicFrameLocks noChangeAspect="1"/>
          </p:cNvGraphicFramePr>
          <p:nvPr/>
        </p:nvGraphicFramePr>
        <p:xfrm>
          <a:off x="2462213" y="3494088"/>
          <a:ext cx="1116012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6" name="CS ChemDraw Drawing" r:id="rId10" imgW="1116682" imgH="799940" progId="">
                  <p:embed/>
                </p:oleObj>
              </mc:Choice>
              <mc:Fallback>
                <p:oleObj name="CS ChemDraw Drawing" r:id="rId10" imgW="1116682" imgH="799940" progId="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2213" y="3494088"/>
                        <a:ext cx="1116012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789" name="ZoneTexte 8"/>
          <p:cNvSpPr txBox="1">
            <a:spLocks noChangeArrowheads="1"/>
          </p:cNvSpPr>
          <p:nvPr/>
        </p:nvSpPr>
        <p:spPr bwMode="auto">
          <a:xfrm>
            <a:off x="1633538" y="406400"/>
            <a:ext cx="4529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</a:rPr>
              <a:t>Absolue de jasmin d’Afrique du Sud (TIC)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06" name="Object 482"/>
          <p:cNvGraphicFramePr>
            <a:graphicFrameLocks noChangeAspect="1"/>
          </p:cNvGraphicFramePr>
          <p:nvPr/>
        </p:nvGraphicFramePr>
        <p:xfrm>
          <a:off x="2016125" y="1692275"/>
          <a:ext cx="1957388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" name="CS ChemDraw Drawing" r:id="rId3" imgW="1345192" imgH="691315" progId="">
                  <p:embed/>
                </p:oleObj>
              </mc:Choice>
              <mc:Fallback>
                <p:oleObj name="CS ChemDraw Drawing" r:id="rId3" imgW="1345192" imgH="691315" progId="">
                  <p:embed/>
                  <p:pic>
                    <p:nvPicPr>
                      <p:cNvPr id="0" name="Picture 4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25" y="1692275"/>
                        <a:ext cx="1957388" cy="1004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07" name="Object 483"/>
          <p:cNvGraphicFramePr>
            <a:graphicFrameLocks noChangeAspect="1"/>
          </p:cNvGraphicFramePr>
          <p:nvPr/>
        </p:nvGraphicFramePr>
        <p:xfrm>
          <a:off x="2016125" y="3921125"/>
          <a:ext cx="1957388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7" name="CS ChemDraw Drawing" r:id="rId5" imgW="1345192" imgH="691315" progId="">
                  <p:embed/>
                </p:oleObj>
              </mc:Choice>
              <mc:Fallback>
                <p:oleObj name="CS ChemDraw Drawing" r:id="rId5" imgW="1345192" imgH="691315" progId="">
                  <p:embed/>
                  <p:pic>
                    <p:nvPicPr>
                      <p:cNvPr id="0" name="Picture 4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25" y="3921125"/>
                        <a:ext cx="1957388" cy="1004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08" name="Object 484"/>
          <p:cNvGraphicFramePr>
            <a:graphicFrameLocks noChangeAspect="1"/>
          </p:cNvGraphicFramePr>
          <p:nvPr/>
        </p:nvGraphicFramePr>
        <p:xfrm>
          <a:off x="5176838" y="3921125"/>
          <a:ext cx="1944687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" name="CS ChemDraw Drawing" r:id="rId7" imgW="1328665" imgH="723687" progId="">
                  <p:embed/>
                </p:oleObj>
              </mc:Choice>
              <mc:Fallback>
                <p:oleObj name="CS ChemDraw Drawing" r:id="rId7" imgW="1328665" imgH="723687" progId="">
                  <p:embed/>
                  <p:pic>
                    <p:nvPicPr>
                      <p:cNvPr id="0" name="Picture 4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6838" y="3921125"/>
                        <a:ext cx="1944687" cy="1058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Connecteur droit 11"/>
          <p:cNvCxnSpPr/>
          <p:nvPr/>
        </p:nvCxnSpPr>
        <p:spPr>
          <a:xfrm>
            <a:off x="4572000" y="292100"/>
            <a:ext cx="0" cy="57912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11" name="ZoneTexte 12"/>
          <p:cNvSpPr txBox="1">
            <a:spLocks noChangeArrowheads="1"/>
          </p:cNvSpPr>
          <p:nvPr/>
        </p:nvSpPr>
        <p:spPr bwMode="auto">
          <a:xfrm>
            <a:off x="7345363" y="2047875"/>
            <a:ext cx="11604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inodore</a:t>
            </a:r>
          </a:p>
        </p:txBody>
      </p:sp>
      <p:sp>
        <p:nvSpPr>
          <p:cNvPr id="8412" name="ZoneTexte 13"/>
          <p:cNvSpPr txBox="1">
            <a:spLocks noChangeArrowheads="1"/>
          </p:cNvSpPr>
          <p:nvPr/>
        </p:nvSpPr>
        <p:spPr bwMode="auto">
          <a:xfrm>
            <a:off x="7345363" y="4348163"/>
            <a:ext cx="1160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inodore</a:t>
            </a:r>
          </a:p>
        </p:txBody>
      </p:sp>
      <p:sp>
        <p:nvSpPr>
          <p:cNvPr id="8413" name="ZoneTexte 14"/>
          <p:cNvSpPr txBox="1">
            <a:spLocks noChangeArrowheads="1"/>
          </p:cNvSpPr>
          <p:nvPr/>
        </p:nvSpPr>
        <p:spPr bwMode="auto">
          <a:xfrm>
            <a:off x="2390775" y="241776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8414" name="ZoneTexte 15"/>
          <p:cNvSpPr txBox="1">
            <a:spLocks noChangeArrowheads="1"/>
          </p:cNvSpPr>
          <p:nvPr/>
        </p:nvSpPr>
        <p:spPr bwMode="auto">
          <a:xfrm>
            <a:off x="2390775" y="1830388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8415" name="ZoneTexte 17"/>
          <p:cNvSpPr txBox="1">
            <a:spLocks noChangeArrowheads="1"/>
          </p:cNvSpPr>
          <p:nvPr/>
        </p:nvSpPr>
        <p:spPr bwMode="auto">
          <a:xfrm>
            <a:off x="2016125" y="2916238"/>
            <a:ext cx="1708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</a:rPr>
              <a:t>(+)-(</a:t>
            </a:r>
            <a:r>
              <a:rPr lang="fr-FR" sz="2000" i="1">
                <a:latin typeface="Calibri" pitchFamily="34" charset="0"/>
              </a:rPr>
              <a:t>1R,2S</a:t>
            </a:r>
            <a:r>
              <a:rPr lang="fr-FR" sz="2000">
                <a:latin typeface="Calibri" pitchFamily="34" charset="0"/>
              </a:rPr>
              <a:t>)-</a:t>
            </a:r>
            <a:r>
              <a:rPr lang="fr-FR" sz="2000" i="1">
                <a:latin typeface="Calibri" pitchFamily="34" charset="0"/>
              </a:rPr>
              <a:t>cis</a:t>
            </a:r>
            <a:r>
              <a:rPr lang="fr-FR" sz="2000">
                <a:latin typeface="Calibri" pitchFamily="34" charset="0"/>
              </a:rPr>
              <a:t>-</a:t>
            </a:r>
          </a:p>
        </p:txBody>
      </p:sp>
      <p:sp>
        <p:nvSpPr>
          <p:cNvPr id="8416" name="ZoneTexte 18"/>
          <p:cNvSpPr txBox="1">
            <a:spLocks noChangeArrowheads="1"/>
          </p:cNvSpPr>
          <p:nvPr/>
        </p:nvSpPr>
        <p:spPr bwMode="auto">
          <a:xfrm>
            <a:off x="2016125" y="5267325"/>
            <a:ext cx="2001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</a:rPr>
              <a:t>(-)-(</a:t>
            </a:r>
            <a:r>
              <a:rPr lang="fr-FR" sz="2000" i="1">
                <a:latin typeface="Calibri" pitchFamily="34" charset="0"/>
              </a:rPr>
              <a:t>1R,2R</a:t>
            </a:r>
            <a:r>
              <a:rPr lang="fr-FR" sz="2000">
                <a:latin typeface="Calibri" pitchFamily="34" charset="0"/>
              </a:rPr>
              <a:t>)-</a:t>
            </a:r>
            <a:r>
              <a:rPr lang="fr-FR" sz="2000" i="1">
                <a:latin typeface="Calibri" pitchFamily="34" charset="0"/>
              </a:rPr>
              <a:t>trans</a:t>
            </a:r>
            <a:r>
              <a:rPr lang="fr-FR" sz="2000">
                <a:latin typeface="Calibri" pitchFamily="34" charset="0"/>
              </a:rPr>
              <a:t>-</a:t>
            </a:r>
          </a:p>
        </p:txBody>
      </p:sp>
      <p:sp>
        <p:nvSpPr>
          <p:cNvPr id="8417" name="ZoneTexte 19"/>
          <p:cNvSpPr txBox="1">
            <a:spLocks noChangeArrowheads="1"/>
          </p:cNvSpPr>
          <p:nvPr/>
        </p:nvSpPr>
        <p:spPr bwMode="auto">
          <a:xfrm>
            <a:off x="5286375" y="2881313"/>
            <a:ext cx="1657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</a:rPr>
              <a:t>(-)-(</a:t>
            </a:r>
            <a:r>
              <a:rPr lang="fr-FR" sz="2000" i="1">
                <a:latin typeface="Calibri" pitchFamily="34" charset="0"/>
              </a:rPr>
              <a:t>1S,2R</a:t>
            </a:r>
            <a:r>
              <a:rPr lang="fr-FR" sz="2000">
                <a:latin typeface="Calibri" pitchFamily="34" charset="0"/>
              </a:rPr>
              <a:t>)-</a:t>
            </a:r>
            <a:r>
              <a:rPr lang="fr-FR" sz="2000" i="1">
                <a:latin typeface="Calibri" pitchFamily="34" charset="0"/>
              </a:rPr>
              <a:t>cis</a:t>
            </a:r>
            <a:r>
              <a:rPr lang="fr-FR" sz="2000">
                <a:latin typeface="Calibri" pitchFamily="34" charset="0"/>
              </a:rPr>
              <a:t>-</a:t>
            </a:r>
          </a:p>
        </p:txBody>
      </p:sp>
      <p:sp>
        <p:nvSpPr>
          <p:cNvPr id="8418" name="ZoneTexte 20"/>
          <p:cNvSpPr txBox="1">
            <a:spLocks noChangeArrowheads="1"/>
          </p:cNvSpPr>
          <p:nvPr/>
        </p:nvSpPr>
        <p:spPr bwMode="auto">
          <a:xfrm>
            <a:off x="5268913" y="5265738"/>
            <a:ext cx="20018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</a:rPr>
              <a:t>(+)-(</a:t>
            </a:r>
            <a:r>
              <a:rPr lang="fr-FR" sz="2000" i="1">
                <a:latin typeface="Calibri" pitchFamily="34" charset="0"/>
              </a:rPr>
              <a:t>1S,2S</a:t>
            </a:r>
            <a:r>
              <a:rPr lang="fr-FR" sz="2000">
                <a:latin typeface="Calibri" pitchFamily="34" charset="0"/>
              </a:rPr>
              <a:t>)-</a:t>
            </a:r>
            <a:r>
              <a:rPr lang="fr-FR" sz="2000" i="1">
                <a:latin typeface="Calibri" pitchFamily="34" charset="0"/>
              </a:rPr>
              <a:t>trans</a:t>
            </a:r>
            <a:r>
              <a:rPr lang="fr-FR" sz="2000">
                <a:latin typeface="Calibri" pitchFamily="34" charset="0"/>
              </a:rPr>
              <a:t>-</a:t>
            </a:r>
          </a:p>
        </p:txBody>
      </p:sp>
      <p:sp>
        <p:nvSpPr>
          <p:cNvPr id="8687" name="ZoneTexte 21"/>
          <p:cNvSpPr txBox="1">
            <a:spLocks noChangeArrowheads="1"/>
          </p:cNvSpPr>
          <p:nvPr/>
        </p:nvSpPr>
        <p:spPr bwMode="auto">
          <a:xfrm>
            <a:off x="2122488" y="565150"/>
            <a:ext cx="1141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0000CC"/>
                </a:solidFill>
                <a:latin typeface="Calibri" pitchFamily="34" charset="0"/>
              </a:rPr>
              <a:t>jasmin</a:t>
            </a:r>
          </a:p>
        </p:txBody>
      </p:sp>
      <p:sp>
        <p:nvSpPr>
          <p:cNvPr id="8420" name="ZoneTexte 22"/>
          <p:cNvSpPr txBox="1">
            <a:spLocks noChangeArrowheads="1"/>
          </p:cNvSpPr>
          <p:nvPr/>
        </p:nvSpPr>
        <p:spPr bwMode="auto">
          <a:xfrm>
            <a:off x="5437188" y="604838"/>
            <a:ext cx="1833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latin typeface="Calibri" pitchFamily="34" charset="0"/>
              </a:rPr>
              <a:t>non jasmin</a:t>
            </a:r>
          </a:p>
        </p:txBody>
      </p:sp>
      <p:graphicFrame>
        <p:nvGraphicFramePr>
          <p:cNvPr id="8409" name="Object 485"/>
          <p:cNvGraphicFramePr>
            <a:graphicFrameLocks noChangeAspect="1"/>
          </p:cNvGraphicFramePr>
          <p:nvPr/>
        </p:nvGraphicFramePr>
        <p:xfrm>
          <a:off x="5145088" y="1639888"/>
          <a:ext cx="1944687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" name="CS ChemDraw Drawing" r:id="rId9" imgW="1327227" imgH="723687" progId="">
                  <p:embed/>
                </p:oleObj>
              </mc:Choice>
              <mc:Fallback>
                <p:oleObj name="CS ChemDraw Drawing" r:id="rId9" imgW="1327227" imgH="723687" progId="">
                  <p:embed/>
                  <p:pic>
                    <p:nvPicPr>
                      <p:cNvPr id="0" name="Picture 4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088" y="1639888"/>
                        <a:ext cx="1944687" cy="1060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21" name="ZoneTexte 24"/>
          <p:cNvSpPr txBox="1">
            <a:spLocks noChangeArrowheads="1"/>
          </p:cNvSpPr>
          <p:nvPr/>
        </p:nvSpPr>
        <p:spPr bwMode="auto">
          <a:xfrm>
            <a:off x="295275" y="2168525"/>
            <a:ext cx="1627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</a:rPr>
              <a:t>0,012 ng/L air</a:t>
            </a:r>
          </a:p>
        </p:txBody>
      </p:sp>
      <p:sp>
        <p:nvSpPr>
          <p:cNvPr id="8422" name="ZoneTexte 25"/>
          <p:cNvSpPr txBox="1">
            <a:spLocks noChangeArrowheads="1"/>
          </p:cNvSpPr>
          <p:nvPr/>
        </p:nvSpPr>
        <p:spPr bwMode="auto">
          <a:xfrm>
            <a:off x="295275" y="4379913"/>
            <a:ext cx="149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</a:rPr>
              <a:t>0,24 ng/L 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2" grpId="0"/>
      <p:bldP spid="8413" grpId="0"/>
      <p:bldP spid="8414" grpId="0"/>
      <p:bldP spid="8415" grpId="0"/>
      <p:bldP spid="8416" grpId="0"/>
      <p:bldP spid="8418" grpId="0"/>
      <p:bldP spid="8420" grpId="0"/>
      <p:bldP spid="8421" grpId="0"/>
      <p:bldP spid="84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ZoneTexte 3"/>
          <p:cNvSpPr txBox="1">
            <a:spLocks noChangeArrowheads="1"/>
          </p:cNvSpPr>
          <p:nvPr/>
        </p:nvSpPr>
        <p:spPr bwMode="auto">
          <a:xfrm>
            <a:off x="2109788" y="1693863"/>
            <a:ext cx="4791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/>
              <a:t>Critères d’authenticité</a:t>
            </a:r>
          </a:p>
          <a:p>
            <a:pPr algn="ctr"/>
            <a:r>
              <a:rPr lang="fr-FR" sz="2400"/>
              <a:t>des essences absolues de jasmin</a:t>
            </a:r>
            <a:endParaRPr lang="fr-FR" sz="2400">
              <a:solidFill>
                <a:srgbClr val="000064"/>
              </a:solidFill>
              <a:latin typeface="Calibri" pitchFamily="34" charset="0"/>
            </a:endParaRPr>
          </a:p>
        </p:txBody>
      </p:sp>
      <p:sp>
        <p:nvSpPr>
          <p:cNvPr id="111618" name="ZoneTexte 3"/>
          <p:cNvSpPr txBox="1">
            <a:spLocks noChangeArrowheads="1"/>
          </p:cNvSpPr>
          <p:nvPr/>
        </p:nvSpPr>
        <p:spPr bwMode="auto">
          <a:xfrm>
            <a:off x="3544888" y="3036888"/>
            <a:ext cx="1298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/>
              <a:t>- origine</a:t>
            </a:r>
            <a:endParaRPr lang="fr-FR" sz="2400">
              <a:solidFill>
                <a:srgbClr val="000064"/>
              </a:solidFill>
              <a:latin typeface="Calibri" pitchFamily="34" charset="0"/>
            </a:endParaRPr>
          </a:p>
        </p:txBody>
      </p:sp>
      <p:sp>
        <p:nvSpPr>
          <p:cNvPr id="111619" name="ZoneTexte 3"/>
          <p:cNvSpPr txBox="1">
            <a:spLocks noChangeArrowheads="1"/>
          </p:cNvSpPr>
          <p:nvPr/>
        </p:nvSpPr>
        <p:spPr bwMode="auto">
          <a:xfrm>
            <a:off x="3544888" y="3871913"/>
            <a:ext cx="16398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/>
              <a:t>- naturalité</a:t>
            </a:r>
            <a:endParaRPr lang="fr-FR" sz="2400">
              <a:solidFill>
                <a:srgbClr val="000064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02" name="Picture 2" descr="lwf5b"/>
          <p:cNvPicPr>
            <a:picLocks noChangeAspect="1" noChangeArrowheads="1"/>
          </p:cNvPicPr>
          <p:nvPr/>
        </p:nvPicPr>
        <p:blipFill>
          <a:blip r:embed="rId3"/>
          <a:srcRect l="3130"/>
          <a:stretch>
            <a:fillRect/>
          </a:stretch>
        </p:blipFill>
        <p:spPr bwMode="auto">
          <a:xfrm>
            <a:off x="266700" y="519113"/>
            <a:ext cx="8670925" cy="5376862"/>
          </a:xfrm>
          <a:prstGeom prst="rect">
            <a:avLst/>
          </a:prstGeom>
          <a:noFill/>
          <a:ln w="508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3803" name="Text Box 3"/>
          <p:cNvSpPr txBox="1">
            <a:spLocks noChangeArrowheads="1"/>
          </p:cNvSpPr>
          <p:nvPr/>
        </p:nvSpPr>
        <p:spPr bwMode="auto">
          <a:xfrm>
            <a:off x="473075" y="568166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04" name="Text Box 4"/>
          <p:cNvSpPr txBox="1">
            <a:spLocks noChangeArrowheads="1"/>
          </p:cNvSpPr>
          <p:nvPr/>
        </p:nvSpPr>
        <p:spPr bwMode="auto">
          <a:xfrm>
            <a:off x="2460625" y="5710238"/>
            <a:ext cx="333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altLang="fr-FR" sz="1000" b="1"/>
              <a:t>20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05" name="Text Box 5"/>
          <p:cNvSpPr txBox="1">
            <a:spLocks noChangeArrowheads="1"/>
          </p:cNvSpPr>
          <p:nvPr/>
        </p:nvSpPr>
        <p:spPr bwMode="auto">
          <a:xfrm>
            <a:off x="4270375" y="5716588"/>
            <a:ext cx="333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altLang="fr-FR" sz="1000" b="1"/>
              <a:t>40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06" name="Text Box 6"/>
          <p:cNvSpPr txBox="1">
            <a:spLocks noChangeArrowheads="1"/>
          </p:cNvSpPr>
          <p:nvPr/>
        </p:nvSpPr>
        <p:spPr bwMode="auto">
          <a:xfrm>
            <a:off x="6223000" y="5719763"/>
            <a:ext cx="333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altLang="fr-FR" sz="1000" b="1"/>
              <a:t>60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07" name="Text Box 7"/>
          <p:cNvSpPr txBox="1">
            <a:spLocks noChangeArrowheads="1"/>
          </p:cNvSpPr>
          <p:nvPr/>
        </p:nvSpPr>
        <p:spPr bwMode="auto">
          <a:xfrm>
            <a:off x="8194675" y="5710238"/>
            <a:ext cx="333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altLang="fr-FR" sz="1000" b="1"/>
              <a:t>80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08" name="Text Box 8"/>
          <p:cNvSpPr txBox="1">
            <a:spLocks noChangeArrowheads="1"/>
          </p:cNvSpPr>
          <p:nvPr/>
        </p:nvSpPr>
        <p:spPr bwMode="auto">
          <a:xfrm>
            <a:off x="276225" y="5126038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3000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09" name="Text Box 9"/>
          <p:cNvSpPr txBox="1">
            <a:spLocks noChangeArrowheads="1"/>
          </p:cNvSpPr>
          <p:nvPr/>
        </p:nvSpPr>
        <p:spPr bwMode="auto">
          <a:xfrm>
            <a:off x="241300" y="4654550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4000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10" name="Text Box 10"/>
          <p:cNvSpPr txBox="1">
            <a:spLocks noChangeArrowheads="1"/>
          </p:cNvSpPr>
          <p:nvPr/>
        </p:nvSpPr>
        <p:spPr bwMode="auto">
          <a:xfrm>
            <a:off x="247650" y="4181475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5000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11" name="Text Box 11"/>
          <p:cNvSpPr txBox="1">
            <a:spLocks noChangeArrowheads="1"/>
          </p:cNvSpPr>
          <p:nvPr/>
        </p:nvSpPr>
        <p:spPr bwMode="auto">
          <a:xfrm>
            <a:off x="227013" y="3702050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6000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12" name="Text Box 12"/>
          <p:cNvSpPr txBox="1">
            <a:spLocks noChangeArrowheads="1"/>
          </p:cNvSpPr>
          <p:nvPr/>
        </p:nvSpPr>
        <p:spPr bwMode="auto">
          <a:xfrm>
            <a:off x="227013" y="3241675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7000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13" name="Text Box 13"/>
          <p:cNvSpPr txBox="1">
            <a:spLocks noChangeArrowheads="1"/>
          </p:cNvSpPr>
          <p:nvPr/>
        </p:nvSpPr>
        <p:spPr bwMode="auto">
          <a:xfrm>
            <a:off x="242888" y="2794000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8000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14" name="Text Box 14"/>
          <p:cNvSpPr txBox="1">
            <a:spLocks noChangeArrowheads="1"/>
          </p:cNvSpPr>
          <p:nvPr/>
        </p:nvSpPr>
        <p:spPr bwMode="auto">
          <a:xfrm>
            <a:off x="241300" y="2341563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9000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15" name="Text Box 15"/>
          <p:cNvSpPr txBox="1">
            <a:spLocks noChangeArrowheads="1"/>
          </p:cNvSpPr>
          <p:nvPr/>
        </p:nvSpPr>
        <p:spPr bwMode="auto">
          <a:xfrm>
            <a:off x="198438" y="1833563"/>
            <a:ext cx="498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1.0e4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16" name="Text Box 16"/>
          <p:cNvSpPr txBox="1">
            <a:spLocks noChangeArrowheads="1"/>
          </p:cNvSpPr>
          <p:nvPr/>
        </p:nvSpPr>
        <p:spPr bwMode="auto">
          <a:xfrm>
            <a:off x="184150" y="1360488"/>
            <a:ext cx="498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1.1e4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17" name="Text Box 17"/>
          <p:cNvSpPr txBox="1">
            <a:spLocks noChangeArrowheads="1"/>
          </p:cNvSpPr>
          <p:nvPr/>
        </p:nvSpPr>
        <p:spPr bwMode="auto">
          <a:xfrm>
            <a:off x="219075" y="906463"/>
            <a:ext cx="498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1.2e4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18" name="Text Box 18"/>
          <p:cNvSpPr txBox="1">
            <a:spLocks noChangeArrowheads="1"/>
          </p:cNvSpPr>
          <p:nvPr/>
        </p:nvSpPr>
        <p:spPr bwMode="auto">
          <a:xfrm>
            <a:off x="238125" y="534988"/>
            <a:ext cx="498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1000" b="1"/>
              <a:t>1.3e4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19" name="Line 21"/>
          <p:cNvSpPr>
            <a:spLocks noChangeShapeType="1"/>
          </p:cNvSpPr>
          <p:nvPr/>
        </p:nvSpPr>
        <p:spPr bwMode="auto">
          <a:xfrm>
            <a:off x="6062663" y="4176713"/>
            <a:ext cx="2181225" cy="692150"/>
          </a:xfrm>
          <a:prstGeom prst="line">
            <a:avLst/>
          </a:prstGeom>
          <a:noFill/>
          <a:ln w="12700">
            <a:solidFill>
              <a:srgbClr val="D32407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20" name="Line 24"/>
          <p:cNvSpPr>
            <a:spLocks noChangeShapeType="1"/>
          </p:cNvSpPr>
          <p:nvPr/>
        </p:nvSpPr>
        <p:spPr bwMode="auto">
          <a:xfrm>
            <a:off x="6156325" y="1854200"/>
            <a:ext cx="863600" cy="638175"/>
          </a:xfrm>
          <a:prstGeom prst="line">
            <a:avLst/>
          </a:prstGeom>
          <a:noFill/>
          <a:ln w="12700">
            <a:solidFill>
              <a:srgbClr val="D32407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8731250" y="64912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fr-FR" altLang="fr-FR">
                <a:latin typeface="Times New Roman" pitchFamily="18" charset="0"/>
                <a:sym typeface="Webdings" pitchFamily="18" charset="2"/>
              </a:rPr>
              <a:t></a:t>
            </a: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73822" name="Line 26"/>
          <p:cNvSpPr>
            <a:spLocks noChangeShapeType="1"/>
          </p:cNvSpPr>
          <p:nvPr/>
        </p:nvSpPr>
        <p:spPr bwMode="auto">
          <a:xfrm>
            <a:off x="5786438" y="3054350"/>
            <a:ext cx="2457450" cy="806450"/>
          </a:xfrm>
          <a:prstGeom prst="line">
            <a:avLst/>
          </a:prstGeom>
          <a:noFill/>
          <a:ln w="12700">
            <a:solidFill>
              <a:srgbClr val="D3240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823" name="Line 27"/>
          <p:cNvSpPr>
            <a:spLocks noChangeShapeType="1"/>
          </p:cNvSpPr>
          <p:nvPr/>
        </p:nvSpPr>
        <p:spPr bwMode="auto">
          <a:xfrm>
            <a:off x="8243888" y="3860800"/>
            <a:ext cx="144462" cy="1008063"/>
          </a:xfrm>
          <a:prstGeom prst="line">
            <a:avLst/>
          </a:prstGeom>
          <a:noFill/>
          <a:ln w="9525">
            <a:solidFill>
              <a:srgbClr val="D3240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824" name="Line 28"/>
          <p:cNvSpPr>
            <a:spLocks noChangeShapeType="1"/>
          </p:cNvSpPr>
          <p:nvPr/>
        </p:nvSpPr>
        <p:spPr bwMode="auto">
          <a:xfrm flipH="1">
            <a:off x="7451725" y="1604963"/>
            <a:ext cx="179388" cy="528637"/>
          </a:xfrm>
          <a:prstGeom prst="line">
            <a:avLst/>
          </a:prstGeom>
          <a:noFill/>
          <a:ln w="12700">
            <a:solidFill>
              <a:srgbClr val="D3240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3798" name="Object 70"/>
          <p:cNvGraphicFramePr>
            <a:graphicFrameLocks noChangeAspect="1"/>
          </p:cNvGraphicFramePr>
          <p:nvPr/>
        </p:nvGraphicFramePr>
        <p:xfrm>
          <a:off x="7215188" y="922338"/>
          <a:ext cx="13430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0" name="CS ChemDraw Drawing" r:id="rId4" imgW="1343755" imgH="682323" progId="">
                  <p:embed/>
                </p:oleObj>
              </mc:Choice>
              <mc:Fallback>
                <p:oleObj name="CS ChemDraw Drawing" r:id="rId4" imgW="1343755" imgH="682323" progId="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188" y="922338"/>
                        <a:ext cx="1343025" cy="68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99" name="Object 71"/>
          <p:cNvGraphicFramePr>
            <a:graphicFrameLocks noChangeAspect="1"/>
          </p:cNvGraphicFramePr>
          <p:nvPr/>
        </p:nvGraphicFramePr>
        <p:xfrm>
          <a:off x="5391150" y="1162050"/>
          <a:ext cx="13462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1" name="CS ChemDraw Drawing" r:id="rId6" imgW="1346629" imgH="691675" progId="">
                  <p:embed/>
                </p:oleObj>
              </mc:Choice>
              <mc:Fallback>
                <p:oleObj name="CS ChemDraw Drawing" r:id="rId6" imgW="1346629" imgH="691675" progId="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1150" y="1162050"/>
                        <a:ext cx="1346200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800" name="Object 72"/>
          <p:cNvGraphicFramePr>
            <a:graphicFrameLocks noChangeAspect="1"/>
          </p:cNvGraphicFramePr>
          <p:nvPr/>
        </p:nvGraphicFramePr>
        <p:xfrm>
          <a:off x="4670425" y="3641725"/>
          <a:ext cx="134461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2" name="CS ChemDraw Drawing" r:id="rId8" imgW="1345192" imgH="691675" progId="">
                  <p:embed/>
                </p:oleObj>
              </mc:Choice>
              <mc:Fallback>
                <p:oleObj name="CS ChemDraw Drawing" r:id="rId8" imgW="1345192" imgH="691675" progId="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0425" y="3641725"/>
                        <a:ext cx="1344613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801" name="Object 73"/>
          <p:cNvGraphicFramePr>
            <a:graphicFrameLocks noChangeAspect="1"/>
          </p:cNvGraphicFramePr>
          <p:nvPr/>
        </p:nvGraphicFramePr>
        <p:xfrm>
          <a:off x="4443413" y="2417763"/>
          <a:ext cx="1343025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3" name="CS ChemDraw Drawing" r:id="rId10" imgW="1343755" imgH="680884" progId="">
                  <p:embed/>
                </p:oleObj>
              </mc:Choice>
              <mc:Fallback>
                <p:oleObj name="CS ChemDraw Drawing" r:id="rId10" imgW="1343755" imgH="680884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3413" y="2417763"/>
                        <a:ext cx="1343025" cy="681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7"/>
          <p:cNvGraphicFramePr>
            <a:graphicFrameLocks noGrp="1"/>
          </p:cNvGraphicFramePr>
          <p:nvPr/>
        </p:nvGraphicFramePr>
        <p:xfrm>
          <a:off x="1308100" y="1166813"/>
          <a:ext cx="6526634" cy="3892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9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6408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7D3F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indole</a:t>
                      </a:r>
                    </a:p>
                  </a:txBody>
                  <a:tcPr>
                    <a:solidFill>
                      <a:srgbClr val="7D3F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Benzoate de benzyle/</a:t>
                      </a:r>
                      <a:r>
                        <a:rPr lang="fr-FR" sz="2400" dirty="0" err="1"/>
                        <a:t>Isophytol</a:t>
                      </a:r>
                      <a:endParaRPr lang="fr-FR" sz="2400" dirty="0"/>
                    </a:p>
                  </a:txBody>
                  <a:tcPr>
                    <a:solidFill>
                      <a:srgbClr val="7D3F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014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C00000"/>
                          </a:solidFill>
                        </a:rPr>
                        <a:t>« Grasse »</a:t>
                      </a:r>
                    </a:p>
                  </a:txBody>
                  <a:tcPr>
                    <a:solidFill>
                      <a:srgbClr val="EBB3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0,8-1,2</a:t>
                      </a:r>
                    </a:p>
                  </a:txBody>
                  <a:tcPr>
                    <a:solidFill>
                      <a:srgbClr val="EBB3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0,7-0,9</a:t>
                      </a:r>
                    </a:p>
                  </a:txBody>
                  <a:tcPr>
                    <a:solidFill>
                      <a:srgbClr val="EBB3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014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Afrique du Sud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0,7-0,8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1,1-1,5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014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Italie</a:t>
                      </a:r>
                    </a:p>
                  </a:txBody>
                  <a:tcPr>
                    <a:solidFill>
                      <a:srgbClr val="EBB3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0,3-1,3</a:t>
                      </a:r>
                    </a:p>
                  </a:txBody>
                  <a:tcPr>
                    <a:solidFill>
                      <a:srgbClr val="EBB3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&gt;2</a:t>
                      </a:r>
                    </a:p>
                  </a:txBody>
                  <a:tcPr>
                    <a:solidFill>
                      <a:srgbClr val="EBB3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014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Algérie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1,4-1,9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0,8-2,0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014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Egypte</a:t>
                      </a:r>
                    </a:p>
                  </a:txBody>
                  <a:tcPr>
                    <a:solidFill>
                      <a:srgbClr val="EBB3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1,3-2,7</a:t>
                      </a:r>
                    </a:p>
                  </a:txBody>
                  <a:tcPr>
                    <a:solidFill>
                      <a:srgbClr val="EBB3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1,8-2,0</a:t>
                      </a:r>
                    </a:p>
                  </a:txBody>
                  <a:tcPr>
                    <a:solidFill>
                      <a:srgbClr val="EBB3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014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Inde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  -2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32" name="ZoneTexte 3"/>
          <p:cNvSpPr txBox="1">
            <a:spLocks noChangeArrowheads="1"/>
          </p:cNvSpPr>
          <p:nvPr/>
        </p:nvSpPr>
        <p:spPr bwMode="auto">
          <a:xfrm>
            <a:off x="1773238" y="596900"/>
            <a:ext cx="559752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/>
              <a:t>Rapports d’isotopes stables du carbone</a:t>
            </a:r>
          </a:p>
          <a:p>
            <a:pPr algn="ctr"/>
            <a:r>
              <a:rPr lang="fr-FR" sz="2400">
                <a:solidFill>
                  <a:srgbClr val="000064"/>
                </a:solidFill>
                <a:latin typeface="Calibri" pitchFamily="34" charset="0"/>
              </a:rPr>
              <a:t>( ‰/PDB)</a:t>
            </a:r>
          </a:p>
          <a:p>
            <a:pPr algn="ctr"/>
            <a:r>
              <a:rPr lang="fr-FR" sz="2400">
                <a:solidFill>
                  <a:srgbClr val="000064"/>
                </a:solidFill>
                <a:latin typeface="Calibri" pitchFamily="34" charset="0"/>
              </a:rPr>
              <a:t>[Casabianca </a:t>
            </a:r>
            <a:r>
              <a:rPr lang="fr-FR" sz="2400" i="1">
                <a:solidFill>
                  <a:srgbClr val="000064"/>
                </a:solidFill>
                <a:latin typeface="Calibri" pitchFamily="34" charset="0"/>
              </a:rPr>
              <a:t>et coll.</a:t>
            </a:r>
            <a:r>
              <a:rPr lang="fr-FR" sz="2400">
                <a:solidFill>
                  <a:srgbClr val="000064"/>
                </a:solidFill>
                <a:latin typeface="Calibri" pitchFamily="34" charset="0"/>
              </a:rPr>
              <a:t> 1994]</a:t>
            </a:r>
          </a:p>
        </p:txBody>
      </p:sp>
      <p:graphicFrame>
        <p:nvGraphicFramePr>
          <p:cNvPr id="14" name="Tableau 14"/>
          <p:cNvGraphicFramePr>
            <a:graphicFrameLocks noGrp="1"/>
          </p:cNvGraphicFramePr>
          <p:nvPr/>
        </p:nvGraphicFramePr>
        <p:xfrm>
          <a:off x="771525" y="2101850"/>
          <a:ext cx="7600426" cy="2823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25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4603">
                <a:tc>
                  <a:txBody>
                    <a:bodyPr/>
                    <a:lstStyle/>
                    <a:p>
                      <a:pPr algn="ctr"/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Indole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acétate de benzyle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(</a:t>
                      </a:r>
                      <a:r>
                        <a:rPr lang="fr-FR" sz="2000" i="1" dirty="0"/>
                        <a:t>Z</a:t>
                      </a:r>
                      <a:r>
                        <a:rPr lang="fr-FR" sz="2000" dirty="0"/>
                        <a:t>)-jasmone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linalol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603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« Grasse 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-20 à 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-23 à 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-30 à -31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-25 à 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603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Egypte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-17 à 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-24 à -29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-30 à -31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-27 à -29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603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Inde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-16 à 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-23 à 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-28 à -32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-27 à 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603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C00000"/>
                          </a:solidFill>
                        </a:rPr>
                        <a:t>synthèse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C00000"/>
                          </a:solidFill>
                        </a:rPr>
                        <a:t>-22 à -27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C00000"/>
                          </a:solidFill>
                        </a:rPr>
                        <a:t>-26 à -32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C00000"/>
                          </a:solidFill>
                        </a:rPr>
                        <a:t>-23 à 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C00000"/>
                          </a:solidFill>
                        </a:rPr>
                        <a:t>-26 à -33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2731" name="Object 27"/>
          <p:cNvGraphicFramePr>
            <a:graphicFrameLocks noChangeAspect="1"/>
          </p:cNvGraphicFramePr>
          <p:nvPr/>
        </p:nvGraphicFramePr>
        <p:xfrm>
          <a:off x="5422900" y="4989513"/>
          <a:ext cx="1687513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9" name="CS ChemDraw Drawing" r:id="rId3" imgW="1288783" imgH="847059" progId="">
                  <p:embed/>
                </p:oleObj>
              </mc:Choice>
              <mc:Fallback>
                <p:oleObj name="CS ChemDraw Drawing" r:id="rId3" imgW="1288783" imgH="847059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2900" y="4989513"/>
                        <a:ext cx="1687513" cy="1109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71" name="ZoneTexte 17"/>
          <p:cNvSpPr txBox="1">
            <a:spLocks noChangeArrowheads="1"/>
          </p:cNvSpPr>
          <p:nvPr/>
        </p:nvSpPr>
        <p:spPr bwMode="auto">
          <a:xfrm>
            <a:off x="2384425" y="5360988"/>
            <a:ext cx="2967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présence de (</a:t>
            </a:r>
            <a:r>
              <a:rPr lang="fr-FR" i="1"/>
              <a:t>E</a:t>
            </a:r>
            <a:r>
              <a:rPr lang="fr-FR"/>
              <a:t>)-jasmone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7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ZoneTexte 3"/>
          <p:cNvSpPr txBox="1">
            <a:spLocks noChangeArrowheads="1"/>
          </p:cNvSpPr>
          <p:nvPr/>
        </p:nvSpPr>
        <p:spPr bwMode="auto">
          <a:xfrm>
            <a:off x="2012950" y="596900"/>
            <a:ext cx="51181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/>
              <a:t>Excès énantiomériques </a:t>
            </a:r>
            <a:r>
              <a:rPr lang="fr-FR" sz="2400" i="1"/>
              <a:t>ee</a:t>
            </a:r>
            <a:r>
              <a:rPr lang="fr-FR" sz="2400"/>
              <a:t> du linalol</a:t>
            </a:r>
          </a:p>
          <a:p>
            <a:pPr algn="ctr"/>
            <a:r>
              <a:rPr lang="fr-FR" sz="2400"/>
              <a:t>mesurés par CG chirospécifique</a:t>
            </a:r>
          </a:p>
          <a:p>
            <a:pPr algn="ctr"/>
            <a:endParaRPr lang="fr-FR" sz="2400"/>
          </a:p>
          <a:p>
            <a:pPr algn="ctr"/>
            <a:r>
              <a:rPr lang="fr-FR" sz="2400">
                <a:solidFill>
                  <a:srgbClr val="000064"/>
                </a:solidFill>
                <a:latin typeface="Calibri" pitchFamily="34" charset="0"/>
              </a:rPr>
              <a:t>[Casabianca </a:t>
            </a:r>
            <a:r>
              <a:rPr lang="fr-FR" sz="2400" i="1">
                <a:solidFill>
                  <a:srgbClr val="000064"/>
                </a:solidFill>
                <a:latin typeface="Calibri" pitchFamily="34" charset="0"/>
              </a:rPr>
              <a:t>et coll</a:t>
            </a:r>
            <a:r>
              <a:rPr lang="fr-FR" sz="2400">
                <a:solidFill>
                  <a:srgbClr val="000064"/>
                </a:solidFill>
                <a:latin typeface="Calibri" pitchFamily="34" charset="0"/>
              </a:rPr>
              <a:t>, 1997]</a:t>
            </a:r>
          </a:p>
        </p:txBody>
      </p:sp>
      <p:graphicFrame>
        <p:nvGraphicFramePr>
          <p:cNvPr id="3" name="Tableau 3"/>
          <p:cNvGraphicFramePr>
            <a:graphicFrameLocks noGrp="1"/>
          </p:cNvGraphicFramePr>
          <p:nvPr/>
        </p:nvGraphicFramePr>
        <p:xfrm>
          <a:off x="958850" y="2478088"/>
          <a:ext cx="7226423" cy="2848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6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1449">
                <a:tc>
                  <a:txBody>
                    <a:bodyPr/>
                    <a:lstStyle/>
                    <a:p>
                      <a:pPr algn="ctr"/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(R)-(-) </a:t>
                      </a:r>
                    </a:p>
                    <a:p>
                      <a:pPr algn="ctr"/>
                      <a:r>
                        <a:rPr lang="fr-FR" sz="20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(S)-(+)</a:t>
                      </a:r>
                    </a:p>
                    <a:p>
                      <a:pPr algn="ctr"/>
                      <a:r>
                        <a:rPr lang="fr-FR" sz="20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i="1" dirty="0" err="1"/>
                        <a:t>ee</a:t>
                      </a:r>
                      <a:endParaRPr lang="fr-FR" sz="2000" i="1" dirty="0"/>
                    </a:p>
                    <a:p>
                      <a:pPr algn="ctr"/>
                      <a:r>
                        <a:rPr lang="fr-FR" sz="200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37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Egypte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9 à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91 à 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80 - 82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37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Inde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10 à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90 à 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64 - 80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37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Italie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16 à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84 à 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66 - 68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37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« Grasse » hexane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12 à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88 à 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72 - 76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37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« Grasse » CO</a:t>
                      </a:r>
                      <a:r>
                        <a:rPr lang="fr-FR" sz="20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 10" descr="Une image contenant herbe, extérieur, arbre, personne&#10;&#10;Description générée automatiqueme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262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ZoneTexte 11"/>
          <p:cNvSpPr txBox="1">
            <a:spLocks noChangeArrowheads="1"/>
          </p:cNvSpPr>
          <p:nvPr/>
        </p:nvSpPr>
        <p:spPr bwMode="auto">
          <a:xfrm>
            <a:off x="3111500" y="193675"/>
            <a:ext cx="3305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Coimbatore (Tamil Nadu)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36" name="Object 68"/>
          <p:cNvGraphicFramePr>
            <a:graphicFrameLocks/>
          </p:cNvGraphicFramePr>
          <p:nvPr/>
        </p:nvGraphicFramePr>
        <p:xfrm>
          <a:off x="1641475" y="860425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44" r:id="rId3" imgW="6096528" imgH="4066384" progId="Excel.Chart.8">
                  <p:embed/>
                </p:oleObj>
              </mc:Choice>
              <mc:Fallback>
                <p:oleObj r:id="rId3" imgW="6096528" imgH="4066384" progId="Excel.Chart.8">
                  <p:embed/>
                  <p:pic>
                    <p:nvPicPr>
                      <p:cNvPr id="0" name="Picture 6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475" y="860425"/>
                        <a:ext cx="6096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437" name="ZoneTexte 8"/>
          <p:cNvSpPr txBox="1">
            <a:spLocks noChangeArrowheads="1"/>
          </p:cNvSpPr>
          <p:nvPr/>
        </p:nvSpPr>
        <p:spPr bwMode="auto">
          <a:xfrm>
            <a:off x="2482850" y="4840288"/>
            <a:ext cx="3563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7:00                  13:00                19:00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77"/>
          <p:cNvGraphicFramePr>
            <a:graphicFrameLocks/>
          </p:cNvGraphicFramePr>
          <p:nvPr/>
        </p:nvGraphicFramePr>
        <p:xfrm>
          <a:off x="1293813" y="304800"/>
          <a:ext cx="7456487" cy="356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7" name="Chart" r:id="rId3" imgW="6943691" imgH="3676703" progId="">
                  <p:embed/>
                </p:oleObj>
              </mc:Choice>
              <mc:Fallback>
                <p:oleObj name="Chart" r:id="rId3" imgW="6943691" imgH="3676703" progId="">
                  <p:embed/>
                  <p:pic>
                    <p:nvPicPr>
                      <p:cNvPr id="0" name="Picture 7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3813" y="304800"/>
                        <a:ext cx="7456487" cy="356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/>
        </p:nvGraphicFramePr>
        <p:xfrm>
          <a:off x="1225550" y="3429000"/>
          <a:ext cx="563721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2625725" y="3849688"/>
            <a:ext cx="958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950F5C"/>
                </a:solidFill>
              </a:rPr>
              <a:t>jasmone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2717800" y="5481638"/>
            <a:ext cx="1130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FF0000"/>
                </a:solidFill>
              </a:rPr>
              <a:t>jasmonate</a:t>
            </a: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1549400" y="5141913"/>
            <a:ext cx="844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2C5921"/>
                </a:solidFill>
              </a:rPr>
              <a:t>lactone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Graphic spid="6" grpId="0">
        <p:bldAsOne/>
      </p:bldGraphic>
      <p:bldP spid="2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Image 3"/>
          <p:cNvPicPr>
            <a:picLocks noChangeAspect="1"/>
          </p:cNvPicPr>
          <p:nvPr/>
        </p:nvPicPr>
        <p:blipFill>
          <a:blip r:embed="rId2"/>
          <a:srcRect l="14342" t="8347"/>
          <a:stretch>
            <a:fillRect/>
          </a:stretch>
        </p:blipFill>
        <p:spPr bwMode="auto">
          <a:xfrm>
            <a:off x="604838" y="908050"/>
            <a:ext cx="793432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ZoneTexte 4"/>
          <p:cNvSpPr txBox="1">
            <a:spLocks noChangeArrowheads="1"/>
          </p:cNvSpPr>
          <p:nvPr/>
        </p:nvSpPr>
        <p:spPr bwMode="auto">
          <a:xfrm>
            <a:off x="3611563" y="1995488"/>
            <a:ext cx="517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BB</a:t>
            </a:r>
          </a:p>
        </p:txBody>
      </p:sp>
      <p:sp>
        <p:nvSpPr>
          <p:cNvPr id="32771" name="ZoneTexte 5"/>
          <p:cNvSpPr txBox="1">
            <a:spLocks noChangeArrowheads="1"/>
          </p:cNvSpPr>
          <p:nvPr/>
        </p:nvSpPr>
        <p:spPr bwMode="auto">
          <a:xfrm>
            <a:off x="1333500" y="1338263"/>
            <a:ext cx="530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AB</a:t>
            </a:r>
          </a:p>
        </p:txBody>
      </p:sp>
      <p:sp>
        <p:nvSpPr>
          <p:cNvPr id="32772" name="ZoneTexte 6"/>
          <p:cNvSpPr txBox="1">
            <a:spLocks noChangeArrowheads="1"/>
          </p:cNvSpPr>
          <p:nvPr/>
        </p:nvSpPr>
        <p:spPr bwMode="auto">
          <a:xfrm>
            <a:off x="4965700" y="612775"/>
            <a:ext cx="976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phytol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7029450" y="3841750"/>
            <a:ext cx="285750" cy="604838"/>
          </a:xfrm>
          <a:prstGeom prst="straightConnector1">
            <a:avLst/>
          </a:prstGeom>
          <a:ln w="41275">
            <a:solidFill>
              <a:srgbClr val="C00000">
                <a:alpha val="9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/>
      <p:bldP spid="3277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5" descr="2,3-epoxysqualene NMR0007"/>
          <p:cNvPicPr>
            <a:picLocks noChangeAspect="1" noChangeArrowheads="1"/>
          </p:cNvPicPr>
          <p:nvPr/>
        </p:nvPicPr>
        <p:blipFill>
          <a:blip r:embed="rId2"/>
          <a:srcRect l="1418" r="453" b="957"/>
          <a:stretch>
            <a:fillRect/>
          </a:stretch>
        </p:blipFill>
        <p:spPr bwMode="auto">
          <a:xfrm>
            <a:off x="1116013" y="260350"/>
            <a:ext cx="5040312" cy="6337300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1331913" y="1773238"/>
            <a:ext cx="3384550" cy="28733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fr-FR">
              <a:cs typeface="Arial" charset="0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1692275" y="1196975"/>
            <a:ext cx="431800" cy="2159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fr-FR">
              <a:cs typeface="Arial" charset="0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2195513" y="5229225"/>
            <a:ext cx="431800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fr-FR">
              <a:cs typeface="Arial" charset="0"/>
            </a:endParaRP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238875" y="758825"/>
            <a:ext cx="23717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>
                <a:solidFill>
                  <a:srgbClr val="993300"/>
                </a:solidFill>
                <a:cs typeface="Arial" charset="0"/>
              </a:rPr>
              <a:t>Chromatographie</a:t>
            </a:r>
          </a:p>
          <a:p>
            <a:pPr algn="ctr"/>
            <a:r>
              <a:rPr lang="fr-FR" altLang="fr-FR" sz="2000">
                <a:solidFill>
                  <a:srgbClr val="993300"/>
                </a:solidFill>
                <a:cs typeface="Arial" charset="0"/>
              </a:rPr>
              <a:t>préparative </a:t>
            </a:r>
          </a:p>
          <a:p>
            <a:pPr algn="ctr"/>
            <a:r>
              <a:rPr lang="fr-FR" altLang="fr-FR" sz="2000">
                <a:solidFill>
                  <a:srgbClr val="993300"/>
                </a:solidFill>
                <a:cs typeface="Arial" charset="0"/>
              </a:rPr>
              <a:t>sur couche épaisse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5128" grpId="0" animBg="1"/>
      <p:bldP spid="5129" grpId="0" animBg="1"/>
      <p:bldP spid="51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Image 2" descr="Une image contenant engin, table&#10;&#10;Description générée automatiqueme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" y="141288"/>
            <a:ext cx="6851650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5940425" y="5189538"/>
            <a:ext cx="2255838" cy="923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chemeClr val="bg1"/>
                </a:solidFill>
                <a:cs typeface="Arial" charset="0"/>
              </a:rPr>
              <a:t>mesuré : 423,3866</a:t>
            </a:r>
          </a:p>
          <a:p>
            <a:r>
              <a:rPr lang="fr-FR" altLang="fr-FR">
                <a:solidFill>
                  <a:schemeClr val="bg1"/>
                </a:solidFill>
                <a:cs typeface="Arial" charset="0"/>
              </a:rPr>
              <a:t>calculé pour</a:t>
            </a:r>
          </a:p>
          <a:p>
            <a:r>
              <a:rPr lang="fr-FR" altLang="fr-FR">
                <a:solidFill>
                  <a:schemeClr val="bg1"/>
                </a:solidFill>
                <a:cs typeface="Arial" charset="0"/>
              </a:rPr>
              <a:t>C</a:t>
            </a:r>
            <a:r>
              <a:rPr lang="fr-FR" altLang="fr-FR" baseline="-25000">
                <a:solidFill>
                  <a:schemeClr val="bg1"/>
                </a:solidFill>
                <a:cs typeface="Arial" charset="0"/>
              </a:rPr>
              <a:t>30</a:t>
            </a:r>
            <a:r>
              <a:rPr lang="fr-FR" altLang="fr-FR">
                <a:solidFill>
                  <a:schemeClr val="bg1"/>
                </a:solidFill>
                <a:cs typeface="Arial" charset="0"/>
              </a:rPr>
              <a:t>H</a:t>
            </a:r>
            <a:r>
              <a:rPr lang="fr-FR" altLang="fr-FR" baseline="-25000">
                <a:solidFill>
                  <a:schemeClr val="bg1"/>
                </a:solidFill>
                <a:cs typeface="Arial" charset="0"/>
              </a:rPr>
              <a:t>50</a:t>
            </a:r>
            <a:r>
              <a:rPr lang="fr-FR" altLang="fr-FR">
                <a:solidFill>
                  <a:schemeClr val="bg1"/>
                </a:solidFill>
                <a:cs typeface="Arial" charset="0"/>
              </a:rPr>
              <a:t>O  : 426,3861</a:t>
            </a:r>
          </a:p>
        </p:txBody>
      </p:sp>
      <p:sp>
        <p:nvSpPr>
          <p:cNvPr id="106499" name="ZoneTexte 5"/>
          <p:cNvSpPr txBox="1">
            <a:spLocks noChangeArrowheads="1"/>
          </p:cNvSpPr>
          <p:nvPr/>
        </p:nvSpPr>
        <p:spPr bwMode="auto">
          <a:xfrm>
            <a:off x="6934200" y="1181100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MAT 311</a:t>
            </a:r>
          </a:p>
          <a:p>
            <a:r>
              <a:rPr lang="fr-FR"/>
              <a:t>Double focalisation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0"/>
            <a:ext cx="6545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608" name="Text Box 5"/>
          <p:cNvSpPr txBox="1">
            <a:spLocks noChangeArrowheads="1"/>
          </p:cNvSpPr>
          <p:nvPr/>
        </p:nvSpPr>
        <p:spPr bwMode="auto">
          <a:xfrm>
            <a:off x="3405188" y="4772025"/>
            <a:ext cx="2355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>
                <a:solidFill>
                  <a:srgbClr val="FFFF99"/>
                </a:solidFill>
                <a:cs typeface="Arial" charset="0"/>
              </a:rPr>
              <a:t>Spectromètre RMN</a:t>
            </a:r>
          </a:p>
          <a:p>
            <a:pPr algn="ctr"/>
            <a:r>
              <a:rPr lang="fr-FR" altLang="fr-FR" sz="2000">
                <a:solidFill>
                  <a:srgbClr val="FFFF99"/>
                </a:solidFill>
                <a:cs typeface="Arial" charset="0"/>
              </a:rPr>
              <a:t>Varian A60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36" name="Text Box 4"/>
          <p:cNvSpPr txBox="1">
            <a:spLocks noChangeArrowheads="1"/>
          </p:cNvSpPr>
          <p:nvPr/>
        </p:nvSpPr>
        <p:spPr bwMode="auto">
          <a:xfrm>
            <a:off x="2176463" y="272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altLang="fr-FR">
              <a:cs typeface="Arial" charset="0"/>
            </a:endParaRPr>
          </a:p>
        </p:txBody>
      </p:sp>
      <p:pic>
        <p:nvPicPr>
          <p:cNvPr id="63537" name="Picture 6" descr="2,3-epoxysqualene NMR0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476250"/>
            <a:ext cx="432593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38" name="Picture 8" descr="2,3-epoxysqualene NMR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300" y="476250"/>
            <a:ext cx="307498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39" name="Text Box 9"/>
          <p:cNvSpPr txBox="1">
            <a:spLocks noChangeArrowheads="1"/>
          </p:cNvSpPr>
          <p:nvPr/>
        </p:nvSpPr>
        <p:spPr bwMode="auto">
          <a:xfrm>
            <a:off x="3132138" y="6092825"/>
            <a:ext cx="302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>
                <a:cs typeface="Arial" charset="0"/>
              </a:rPr>
              <a:t>2,3-oxidosqualene, 60 MHz </a:t>
            </a:r>
          </a:p>
          <a:p>
            <a:pPr algn="ctr"/>
            <a:r>
              <a:rPr lang="fr-FR" altLang="fr-FR">
                <a:cs typeface="Arial" charset="0"/>
              </a:rPr>
              <a:t>4 Mai 1977</a:t>
            </a:r>
          </a:p>
        </p:txBody>
      </p:sp>
      <p:sp>
        <p:nvSpPr>
          <p:cNvPr id="63540" name="Text Box 10"/>
          <p:cNvSpPr txBox="1">
            <a:spLocks noChangeArrowheads="1"/>
          </p:cNvSpPr>
          <p:nvPr/>
        </p:nvSpPr>
        <p:spPr bwMode="auto">
          <a:xfrm>
            <a:off x="2392363" y="2439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altLang="fr-FR">
              <a:cs typeface="Arial" charset="0"/>
            </a:endParaRPr>
          </a:p>
        </p:txBody>
      </p:sp>
      <p:sp>
        <p:nvSpPr>
          <p:cNvPr id="63541" name="Text Box 12"/>
          <p:cNvSpPr txBox="1">
            <a:spLocks noChangeArrowheads="1"/>
          </p:cNvSpPr>
          <p:nvPr/>
        </p:nvSpPr>
        <p:spPr bwMode="auto">
          <a:xfrm>
            <a:off x="2247900" y="23685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altLang="fr-FR">
              <a:cs typeface="Arial" charset="0"/>
            </a:endParaRPr>
          </a:p>
        </p:txBody>
      </p:sp>
      <p:graphicFrame>
        <p:nvGraphicFramePr>
          <p:cNvPr id="63535" name="Object 47"/>
          <p:cNvGraphicFramePr>
            <a:graphicFrameLocks noChangeAspect="1"/>
          </p:cNvGraphicFramePr>
          <p:nvPr/>
        </p:nvGraphicFramePr>
        <p:xfrm>
          <a:off x="1979613" y="1557338"/>
          <a:ext cx="2093912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3" name="CS ChemDraw Drawing" r:id="rId5" imgW="1878711" imgH="1631754" progId="">
                  <p:embed/>
                </p:oleObj>
              </mc:Choice>
              <mc:Fallback>
                <p:oleObj name="CS ChemDraw Drawing" r:id="rId5" imgW="1878711" imgH="1631754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557338"/>
                        <a:ext cx="2093912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9" name="Oval 17"/>
          <p:cNvSpPr>
            <a:spLocks noChangeArrowheads="1"/>
          </p:cNvSpPr>
          <p:nvPr/>
        </p:nvSpPr>
        <p:spPr bwMode="auto">
          <a:xfrm>
            <a:off x="3779838" y="2852738"/>
            <a:ext cx="360362" cy="2889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fr-FR">
              <a:cs typeface="Arial" charset="0"/>
            </a:endParaRPr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4140200" y="2997200"/>
            <a:ext cx="71913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44" name="Text Box 20"/>
          <p:cNvSpPr txBox="1">
            <a:spLocks noChangeArrowheads="1"/>
          </p:cNvSpPr>
          <p:nvPr/>
        </p:nvSpPr>
        <p:spPr bwMode="auto">
          <a:xfrm>
            <a:off x="1023938" y="3592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altLang="fr-FR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" grpId="0" animBg="1"/>
      <p:bldP spid="309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60" name="Picture 5" descr="2,3-epoxysqualene NMR0003"/>
          <p:cNvPicPr>
            <a:picLocks noChangeAspect="1" noChangeArrowheads="1"/>
          </p:cNvPicPr>
          <p:nvPr/>
        </p:nvPicPr>
        <p:blipFill>
          <a:blip r:embed="rId3"/>
          <a:srcRect l="2313"/>
          <a:stretch>
            <a:fillRect/>
          </a:stretch>
        </p:blipFill>
        <p:spPr bwMode="auto">
          <a:xfrm>
            <a:off x="3563938" y="620713"/>
            <a:ext cx="3686175" cy="560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61" name="Text Box 6"/>
          <p:cNvSpPr txBox="1">
            <a:spLocks noChangeArrowheads="1"/>
          </p:cNvSpPr>
          <p:nvPr/>
        </p:nvSpPr>
        <p:spPr bwMode="auto">
          <a:xfrm>
            <a:off x="4787900" y="4437063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1400" b="1">
                <a:solidFill>
                  <a:schemeClr val="accent2"/>
                </a:solidFill>
                <a:cs typeface="Arial" charset="0"/>
              </a:rPr>
              <a:t>2.70 ppm</a:t>
            </a:r>
          </a:p>
        </p:txBody>
      </p:sp>
      <p:sp>
        <p:nvSpPr>
          <p:cNvPr id="64562" name="Line 7"/>
          <p:cNvSpPr>
            <a:spLocks noChangeShapeType="1"/>
          </p:cNvSpPr>
          <p:nvPr/>
        </p:nvSpPr>
        <p:spPr bwMode="auto">
          <a:xfrm flipH="1">
            <a:off x="3059113" y="1412875"/>
            <a:ext cx="1584325" cy="0"/>
          </a:xfrm>
          <a:prstGeom prst="line">
            <a:avLst/>
          </a:prstGeom>
          <a:noFill/>
          <a:ln w="38100">
            <a:solidFill>
              <a:srgbClr val="CC3399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63" name="Text Box 8"/>
          <p:cNvSpPr txBox="1">
            <a:spLocks noChangeArrowheads="1"/>
          </p:cNvSpPr>
          <p:nvPr/>
        </p:nvSpPr>
        <p:spPr bwMode="auto">
          <a:xfrm>
            <a:off x="684213" y="620713"/>
            <a:ext cx="475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>
                <a:solidFill>
                  <a:schemeClr val="accent2"/>
                </a:solidFill>
                <a:cs typeface="Arial" charset="0"/>
              </a:rPr>
              <a:t>concentrations croissantes de </a:t>
            </a:r>
          </a:p>
          <a:p>
            <a:pPr algn="ctr"/>
            <a:r>
              <a:rPr lang="fr-FR" altLang="fr-FR" i="1">
                <a:solidFill>
                  <a:schemeClr val="accent2"/>
                </a:solidFill>
                <a:cs typeface="Arial" charset="0"/>
              </a:rPr>
              <a:t>tris</a:t>
            </a:r>
            <a:r>
              <a:rPr lang="fr-FR" altLang="fr-FR">
                <a:solidFill>
                  <a:schemeClr val="accent2"/>
                </a:solidFill>
                <a:cs typeface="Arial" charset="0"/>
              </a:rPr>
              <a:t>-[(</a:t>
            </a:r>
            <a:r>
              <a:rPr lang="fr-FR" altLang="fr-FR" i="1">
                <a:solidFill>
                  <a:schemeClr val="accent2"/>
                </a:solidFill>
                <a:cs typeface="Arial" charset="0"/>
              </a:rPr>
              <a:t>D</a:t>
            </a:r>
            <a:r>
              <a:rPr lang="fr-FR" altLang="fr-FR">
                <a:solidFill>
                  <a:schemeClr val="accent2"/>
                </a:solidFill>
                <a:cs typeface="Arial" charset="0"/>
              </a:rPr>
              <a:t>-</a:t>
            </a:r>
            <a:r>
              <a:rPr lang="fr-FR" altLang="fr-FR" i="1">
                <a:solidFill>
                  <a:schemeClr val="accent2"/>
                </a:solidFill>
                <a:cs typeface="Arial" charset="0"/>
              </a:rPr>
              <a:t>3</a:t>
            </a:r>
            <a:r>
              <a:rPr lang="fr-FR" altLang="fr-FR">
                <a:solidFill>
                  <a:schemeClr val="accent2"/>
                </a:solidFill>
                <a:cs typeface="Arial" charset="0"/>
              </a:rPr>
              <a:t>)trifluoroacetylcamphorate]Europium</a:t>
            </a:r>
          </a:p>
        </p:txBody>
      </p:sp>
      <p:sp>
        <p:nvSpPr>
          <p:cNvPr id="64564" name="Text Box 9"/>
          <p:cNvSpPr txBox="1">
            <a:spLocks noChangeArrowheads="1"/>
          </p:cNvSpPr>
          <p:nvPr/>
        </p:nvSpPr>
        <p:spPr bwMode="auto">
          <a:xfrm>
            <a:off x="971550" y="6021388"/>
            <a:ext cx="719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cs typeface="Arial" charset="0"/>
              </a:rPr>
              <a:t>Expériences de RMN avec un réactif décalant chiral (200 MHz, 1979)</a:t>
            </a:r>
          </a:p>
        </p:txBody>
      </p:sp>
      <p:sp>
        <p:nvSpPr>
          <p:cNvPr id="64565" name="Text Box 10"/>
          <p:cNvSpPr txBox="1">
            <a:spLocks noChangeArrowheads="1"/>
          </p:cNvSpPr>
          <p:nvPr/>
        </p:nvSpPr>
        <p:spPr bwMode="auto">
          <a:xfrm>
            <a:off x="4572000" y="3068638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1400" b="1">
                <a:solidFill>
                  <a:schemeClr val="accent2"/>
                </a:solidFill>
                <a:cs typeface="Arial" charset="0"/>
              </a:rPr>
              <a:t>2.89 ppm</a:t>
            </a:r>
          </a:p>
        </p:txBody>
      </p:sp>
      <p:sp>
        <p:nvSpPr>
          <p:cNvPr id="64566" name="Text Box 11"/>
          <p:cNvSpPr txBox="1">
            <a:spLocks noChangeArrowheads="1"/>
          </p:cNvSpPr>
          <p:nvPr/>
        </p:nvSpPr>
        <p:spPr bwMode="auto">
          <a:xfrm>
            <a:off x="4284663" y="2276475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1400" b="1">
                <a:solidFill>
                  <a:schemeClr val="accent2"/>
                </a:solidFill>
                <a:cs typeface="Arial" charset="0"/>
              </a:rPr>
              <a:t>3.07 ppm</a:t>
            </a:r>
          </a:p>
        </p:txBody>
      </p:sp>
      <p:sp>
        <p:nvSpPr>
          <p:cNvPr id="64567" name="Text Box 12"/>
          <p:cNvSpPr txBox="1">
            <a:spLocks noChangeArrowheads="1"/>
          </p:cNvSpPr>
          <p:nvPr/>
        </p:nvSpPr>
        <p:spPr bwMode="auto">
          <a:xfrm>
            <a:off x="4067175" y="1484313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1400" b="1">
                <a:solidFill>
                  <a:schemeClr val="accent2"/>
                </a:solidFill>
                <a:cs typeface="Arial" charset="0"/>
              </a:rPr>
              <a:t>3.20 ppm</a:t>
            </a:r>
          </a:p>
        </p:txBody>
      </p:sp>
      <p:graphicFrame>
        <p:nvGraphicFramePr>
          <p:cNvPr id="64559" name="Object 47"/>
          <p:cNvGraphicFramePr>
            <a:graphicFrameLocks noChangeAspect="1"/>
          </p:cNvGraphicFramePr>
          <p:nvPr/>
        </p:nvGraphicFramePr>
        <p:xfrm>
          <a:off x="755650" y="3357563"/>
          <a:ext cx="2376488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7" name="CS ChemDraw Drawing" r:id="rId4" imgW="1877187" imgH="1631754" progId="">
                  <p:embed/>
                </p:oleObj>
              </mc:Choice>
              <mc:Fallback>
                <p:oleObj name="CS ChemDraw Drawing" r:id="rId4" imgW="1877187" imgH="1631754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357563"/>
                        <a:ext cx="2376488" cy="206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9" name="Oval 15"/>
          <p:cNvSpPr>
            <a:spLocks noChangeArrowheads="1"/>
          </p:cNvSpPr>
          <p:nvPr/>
        </p:nvSpPr>
        <p:spPr bwMode="auto">
          <a:xfrm>
            <a:off x="2843213" y="4797425"/>
            <a:ext cx="360362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altLang="fr-FR">
              <a:cs typeface="Arial" charset="0"/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3203575" y="5013325"/>
            <a:ext cx="15128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2679700" y="5175250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2400">
                <a:solidFill>
                  <a:srgbClr val="FF0000"/>
                </a:solidFill>
                <a:cs typeface="Arial" charset="0"/>
              </a:rPr>
              <a:t>(</a:t>
            </a:r>
            <a:r>
              <a:rPr lang="fr-FR" altLang="fr-FR" sz="2400" i="1">
                <a:solidFill>
                  <a:srgbClr val="FF0000"/>
                </a:solidFill>
                <a:cs typeface="Arial" charset="0"/>
              </a:rPr>
              <a:t>R</a:t>
            </a:r>
            <a:r>
              <a:rPr lang="fr-FR" altLang="fr-FR" sz="2400">
                <a:solidFill>
                  <a:srgbClr val="FF0000"/>
                </a:solidFill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9" grpId="0" animBg="1"/>
      <p:bldP spid="16400" grpId="0" animBg="1"/>
      <p:bldP spid="1640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83" name="Object 47"/>
          <p:cNvGraphicFramePr>
            <a:graphicFrameLocks noChangeAspect="1"/>
          </p:cNvGraphicFramePr>
          <p:nvPr/>
        </p:nvGraphicFramePr>
        <p:xfrm>
          <a:off x="1277938" y="3263900"/>
          <a:ext cx="6842125" cy="227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1" name="CS ChemDraw Drawing" r:id="rId3" imgW="5069967" imgH="1689756" progId="">
                  <p:embed/>
                </p:oleObj>
              </mc:Choice>
              <mc:Fallback>
                <p:oleObj name="CS ChemDraw Drawing" r:id="rId3" imgW="5069967" imgH="1689756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7938" y="3263900"/>
                        <a:ext cx="6842125" cy="227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84" name="Text Box 5"/>
          <p:cNvSpPr txBox="1">
            <a:spLocks noChangeArrowheads="1"/>
          </p:cNvSpPr>
          <p:nvPr/>
        </p:nvSpPr>
        <p:spPr bwMode="auto">
          <a:xfrm>
            <a:off x="2906713" y="890588"/>
            <a:ext cx="467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cs typeface="Arial" charset="0"/>
              </a:rPr>
              <a:t>D. H. R. Barton et coll. </a:t>
            </a:r>
            <a:r>
              <a:rPr lang="fr-FR" altLang="fr-FR" i="1">
                <a:cs typeface="Arial" charset="0"/>
              </a:rPr>
              <a:t>J. Chem. Soc</a:t>
            </a:r>
            <a:r>
              <a:rPr lang="fr-FR" altLang="fr-FR">
                <a:cs typeface="Arial" charset="0"/>
              </a:rPr>
              <a:t>. (1974)</a:t>
            </a:r>
          </a:p>
        </p:txBody>
      </p:sp>
      <p:sp>
        <p:nvSpPr>
          <p:cNvPr id="65585" name="Text Box 6"/>
          <p:cNvSpPr txBox="1">
            <a:spLocks noChangeArrowheads="1"/>
          </p:cNvSpPr>
          <p:nvPr/>
        </p:nvSpPr>
        <p:spPr bwMode="auto">
          <a:xfrm>
            <a:off x="2771775" y="1557338"/>
            <a:ext cx="49514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>
                <a:cs typeface="Arial" charset="0"/>
              </a:rPr>
              <a:t>Biosynthèse des 3</a:t>
            </a:r>
            <a:r>
              <a:rPr lang="el-GR" altLang="fr-FR" sz="2000" i="1">
                <a:cs typeface="Arial" charset="0"/>
              </a:rPr>
              <a:t>β</a:t>
            </a:r>
            <a:r>
              <a:rPr lang="fr-FR" altLang="fr-FR" sz="2000">
                <a:cs typeface="Arial" charset="0"/>
              </a:rPr>
              <a:t>-hydroxytriterpènes</a:t>
            </a:r>
          </a:p>
          <a:p>
            <a:pPr algn="ctr"/>
            <a:r>
              <a:rPr lang="fr-FR" altLang="fr-FR" sz="2000">
                <a:cs typeface="Arial" charset="0"/>
              </a:rPr>
              <a:t> par un homogénat de pois en germination</a:t>
            </a:r>
          </a:p>
        </p:txBody>
      </p:sp>
      <p:sp>
        <p:nvSpPr>
          <p:cNvPr id="65586" name="Text Box 7"/>
          <p:cNvSpPr txBox="1">
            <a:spLocks noChangeArrowheads="1"/>
          </p:cNvSpPr>
          <p:nvPr/>
        </p:nvSpPr>
        <p:spPr bwMode="auto">
          <a:xfrm>
            <a:off x="7143750" y="47450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altLang="fr-FR">
              <a:cs typeface="Arial" charset="0"/>
            </a:endParaRPr>
          </a:p>
        </p:txBody>
      </p:sp>
      <p:sp>
        <p:nvSpPr>
          <p:cNvPr id="65587" name="Text Box 10"/>
          <p:cNvSpPr txBox="1">
            <a:spLocks noChangeArrowheads="1"/>
          </p:cNvSpPr>
          <p:nvPr/>
        </p:nvSpPr>
        <p:spPr bwMode="auto">
          <a:xfrm>
            <a:off x="1023938" y="5176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altLang="fr-FR">
              <a:cs typeface="Arial" charset="0"/>
            </a:endParaRPr>
          </a:p>
        </p:txBody>
      </p:sp>
      <p:pic>
        <p:nvPicPr>
          <p:cNvPr id="65588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613" y="190500"/>
            <a:ext cx="2281237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/>
          <p:cNvGraphicFramePr>
            <a:graphicFrameLocks noGrp="1"/>
          </p:cNvGraphicFramePr>
          <p:nvPr/>
        </p:nvGraphicFramePr>
        <p:xfrm>
          <a:off x="1214438" y="993775"/>
          <a:ext cx="6713992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7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société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découvreurs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/>
                        <a:t>Miltitz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&gt;1900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A. Hesse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/>
                        <a:t>Givaudan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1942-62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Y.-R. Naves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Firmenich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1927</a:t>
                      </a:r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1956-64</a:t>
                      </a:r>
                    </a:p>
                    <a:p>
                      <a:pPr algn="ctr"/>
                      <a:r>
                        <a:rPr lang="fr-FR" sz="2400" dirty="0"/>
                        <a:t>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L. Ruzicka</a:t>
                      </a:r>
                    </a:p>
                    <a:p>
                      <a:pPr algn="ctr"/>
                      <a:r>
                        <a:rPr lang="fr-FR" sz="2400" dirty="0">
                          <a:solidFill>
                            <a:srgbClr val="C00000"/>
                          </a:solidFill>
                        </a:rPr>
                        <a:t>E. </a:t>
                      </a:r>
                      <a:r>
                        <a:rPr lang="fr-FR" sz="2400" dirty="0" err="1">
                          <a:solidFill>
                            <a:srgbClr val="C00000"/>
                          </a:solidFill>
                        </a:rPr>
                        <a:t>Demole</a:t>
                      </a:r>
                      <a:endParaRPr lang="fr-FR" sz="24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fr-FR" sz="2400" dirty="0"/>
                        <a:t>I. </a:t>
                      </a:r>
                      <a:r>
                        <a:rPr lang="fr-FR" sz="2400" dirty="0" err="1"/>
                        <a:t>Flament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dirty="0" err="1"/>
                        <a:t>Polak’s</a:t>
                      </a:r>
                      <a:r>
                        <a:rPr lang="fr-FR" sz="2400" dirty="0"/>
                        <a:t> </a:t>
                      </a:r>
                      <a:r>
                        <a:rPr lang="fr-FR" sz="2400" dirty="0" err="1"/>
                        <a:t>Frutal</a:t>
                      </a:r>
                      <a:r>
                        <a:rPr lang="fr-FR" sz="2400" dirty="0"/>
                        <a:t> 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1965-72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D. </a:t>
                      </a:r>
                      <a:r>
                        <a:rPr lang="fr-FR" sz="2400" dirty="0" err="1"/>
                        <a:t>Kettenes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1967-74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B. </a:t>
                      </a:r>
                      <a:r>
                        <a:rPr lang="fr-FR" sz="2400" dirty="0" err="1"/>
                        <a:t>Mookherjee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Shiseido</a:t>
                      </a:r>
                    </a:p>
                    <a:p>
                      <a:pPr algn="ctr"/>
                      <a:r>
                        <a:rPr lang="fr-FR" sz="2400" dirty="0" err="1"/>
                        <a:t>Takasago</a:t>
                      </a:r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Robertet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1975-80</a:t>
                      </a:r>
                    </a:p>
                    <a:p>
                      <a:pPr algn="ctr"/>
                      <a:r>
                        <a:rPr lang="fr-FR" sz="2400" dirty="0"/>
                        <a:t>1975-84</a:t>
                      </a:r>
                    </a:p>
                    <a:p>
                      <a:pPr algn="ctr"/>
                      <a:r>
                        <a:rPr lang="fr-FR" sz="2400" dirty="0"/>
                        <a:t>1975-2005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S. Ohta</a:t>
                      </a:r>
                    </a:p>
                    <a:p>
                      <a:pPr algn="ctr"/>
                      <a:r>
                        <a:rPr lang="fr-FR" sz="2400" dirty="0"/>
                        <a:t>T. </a:t>
                      </a:r>
                      <a:r>
                        <a:rPr lang="fr-FR" sz="2400" dirty="0" err="1"/>
                        <a:t>Toyoda</a:t>
                      </a:r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D. Joulain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oneTexte 11"/>
          <p:cNvSpPr txBox="1">
            <a:spLocks noChangeArrowheads="1"/>
          </p:cNvSpPr>
          <p:nvPr/>
        </p:nvSpPr>
        <p:spPr bwMode="auto">
          <a:xfrm>
            <a:off x="1957388" y="1827213"/>
            <a:ext cx="50927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latin typeface="Calibri" pitchFamily="34" charset="0"/>
              </a:rPr>
              <a:t>Coimbatore : 160 ha</a:t>
            </a:r>
          </a:p>
          <a:p>
            <a:pPr>
              <a:defRPr/>
            </a:pPr>
            <a:endParaRPr lang="fr-FR" sz="2400" dirty="0">
              <a:latin typeface="Calibri" pitchFamily="34" charset="0"/>
            </a:endParaRPr>
          </a:p>
          <a:p>
            <a:pPr>
              <a:defRPr/>
            </a:pPr>
            <a:r>
              <a:rPr lang="fr-FR" sz="2400" dirty="0">
                <a:latin typeface="Calibri" pitchFamily="34" charset="0"/>
              </a:rPr>
              <a:t>Total de l’état de Tamil Nadu: </a:t>
            </a:r>
            <a:r>
              <a:rPr lang="fr-FR" sz="2400" b="1" dirty="0">
                <a:solidFill>
                  <a:srgbClr val="C00000"/>
                </a:solidFill>
                <a:latin typeface="Calibri" pitchFamily="34" charset="0"/>
              </a:rPr>
              <a:t>10 600 ha</a:t>
            </a:r>
          </a:p>
          <a:p>
            <a:pPr>
              <a:defRPr/>
            </a:pPr>
            <a:endParaRPr lang="fr-FR" sz="2400" dirty="0">
              <a:latin typeface="Calibri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fr-FR" sz="2400" i="1" dirty="0" err="1">
                <a:latin typeface="Calibri" pitchFamily="34" charset="0"/>
              </a:rPr>
              <a:t>Jasminum</a:t>
            </a:r>
            <a:r>
              <a:rPr lang="fr-FR" sz="2400" i="1" dirty="0">
                <a:latin typeface="Calibri" pitchFamily="34" charset="0"/>
              </a:rPr>
              <a:t> </a:t>
            </a:r>
            <a:r>
              <a:rPr lang="fr-FR" sz="2400" i="1" dirty="0" err="1">
                <a:latin typeface="Calibri" pitchFamily="34" charset="0"/>
              </a:rPr>
              <a:t>grandiflorum</a:t>
            </a:r>
            <a:endParaRPr lang="fr-FR" sz="2400" i="1" dirty="0">
              <a:latin typeface="Calibri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fr-FR" sz="2400" i="1" dirty="0" err="1">
                <a:latin typeface="Calibri" pitchFamily="34" charset="0"/>
              </a:rPr>
              <a:t>Jasminum</a:t>
            </a:r>
            <a:r>
              <a:rPr lang="fr-FR" sz="2400" i="1" dirty="0">
                <a:latin typeface="Calibri" pitchFamily="34" charset="0"/>
              </a:rPr>
              <a:t> sambac</a:t>
            </a:r>
          </a:p>
          <a:p>
            <a:pPr marL="342900" indent="-342900">
              <a:buFontTx/>
              <a:buChar char="-"/>
              <a:defRPr/>
            </a:pPr>
            <a:r>
              <a:rPr lang="fr-FR" sz="2400" i="1" dirty="0" err="1">
                <a:latin typeface="Calibri" pitchFamily="34" charset="0"/>
              </a:rPr>
              <a:t>Jasminum</a:t>
            </a:r>
            <a:r>
              <a:rPr lang="fr-FR" sz="2400" i="1" dirty="0">
                <a:latin typeface="Calibri" pitchFamily="34" charset="0"/>
              </a:rPr>
              <a:t> </a:t>
            </a:r>
            <a:r>
              <a:rPr lang="fr-FR" sz="2400" i="1" dirty="0" err="1">
                <a:latin typeface="Calibri" pitchFamily="34" charset="0"/>
              </a:rPr>
              <a:t>auriculatum</a:t>
            </a:r>
            <a:endParaRPr lang="fr-FR" sz="2400" i="1" dirty="0">
              <a:latin typeface="Calibri" pitchFamily="34" charset="0"/>
            </a:endParaRPr>
          </a:p>
          <a:p>
            <a:pPr marL="342900" indent="-342900">
              <a:buFontTx/>
              <a:buChar char="-"/>
              <a:defRPr/>
            </a:pPr>
            <a:endParaRPr lang="fr-FR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Image 4" descr="Une image contenant arbre, plante, fleur, extérieur&#10;&#10;Description générée automatiquement"/>
          <p:cNvPicPr>
            <a:picLocks noChangeAspect="1"/>
          </p:cNvPicPr>
          <p:nvPr/>
        </p:nvPicPr>
        <p:blipFill>
          <a:blip r:embed="rId2"/>
          <a:srcRect l="7828"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 4" descr="Une image contenant extérieur, ciel, herbe, terrain&#10;&#10;Description générée automatiqueme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4" descr="Une image contenant herbe, extérieur, arbre, champ&#10;&#10;Description générée automatiqueme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ZoneTexte 5"/>
          <p:cNvSpPr txBox="1">
            <a:spLocks noChangeArrowheads="1"/>
          </p:cNvSpPr>
          <p:nvPr/>
        </p:nvSpPr>
        <p:spPr bwMode="auto">
          <a:xfrm>
            <a:off x="2827338" y="217488"/>
            <a:ext cx="37639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FFFF00"/>
                </a:solidFill>
                <a:latin typeface="Calibri" pitchFamily="34" charset="0"/>
              </a:rPr>
              <a:t>Robertet à Rustenburg (ADS)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/>
        </p:nvGraphicFramePr>
        <p:xfrm>
          <a:off x="750812" y="509366"/>
          <a:ext cx="7642371" cy="522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2" name="ZoneTexte 4"/>
          <p:cNvSpPr txBox="1">
            <a:spLocks noChangeArrowheads="1"/>
          </p:cNvSpPr>
          <p:nvPr/>
        </p:nvSpPr>
        <p:spPr bwMode="auto">
          <a:xfrm>
            <a:off x="1435100" y="5348288"/>
            <a:ext cx="6273800" cy="184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0483" name="ZoneTexte 6"/>
          <p:cNvSpPr txBox="1">
            <a:spLocks noChangeArrowheads="1"/>
          </p:cNvSpPr>
          <p:nvPr/>
        </p:nvSpPr>
        <p:spPr bwMode="auto">
          <a:xfrm>
            <a:off x="1284288" y="5348288"/>
            <a:ext cx="652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1845</a:t>
            </a:r>
          </a:p>
        </p:txBody>
      </p:sp>
      <p:sp>
        <p:nvSpPr>
          <p:cNvPr id="20484" name="ZoneTexte 7"/>
          <p:cNvSpPr txBox="1">
            <a:spLocks noChangeArrowheads="1"/>
          </p:cNvSpPr>
          <p:nvPr/>
        </p:nvSpPr>
        <p:spPr bwMode="auto">
          <a:xfrm>
            <a:off x="2057400" y="5365750"/>
            <a:ext cx="722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1920</a:t>
            </a:r>
          </a:p>
          <a:p>
            <a:r>
              <a:rPr lang="fr-FR">
                <a:latin typeface="Calibri" pitchFamily="34" charset="0"/>
              </a:rPr>
              <a:t>-1926</a:t>
            </a:r>
          </a:p>
        </p:txBody>
      </p:sp>
      <p:sp>
        <p:nvSpPr>
          <p:cNvPr id="20485" name="ZoneTexte 8"/>
          <p:cNvSpPr txBox="1">
            <a:spLocks noChangeArrowheads="1"/>
          </p:cNvSpPr>
          <p:nvPr/>
        </p:nvSpPr>
        <p:spPr bwMode="auto">
          <a:xfrm>
            <a:off x="2719388" y="5373688"/>
            <a:ext cx="652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1927</a:t>
            </a:r>
          </a:p>
        </p:txBody>
      </p:sp>
      <p:sp>
        <p:nvSpPr>
          <p:cNvPr id="20486" name="ZoneTexte 9"/>
          <p:cNvSpPr txBox="1">
            <a:spLocks noChangeArrowheads="1"/>
          </p:cNvSpPr>
          <p:nvPr/>
        </p:nvSpPr>
        <p:spPr bwMode="auto">
          <a:xfrm>
            <a:off x="5421313" y="5348288"/>
            <a:ext cx="652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2000</a:t>
            </a:r>
          </a:p>
        </p:txBody>
      </p:sp>
      <p:sp>
        <p:nvSpPr>
          <p:cNvPr id="20487" name="ZoneTexte 10"/>
          <p:cNvSpPr txBox="1">
            <a:spLocks noChangeArrowheads="1"/>
          </p:cNvSpPr>
          <p:nvPr/>
        </p:nvSpPr>
        <p:spPr bwMode="auto">
          <a:xfrm>
            <a:off x="6073775" y="5345113"/>
            <a:ext cx="7223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2005</a:t>
            </a:r>
          </a:p>
          <a:p>
            <a:r>
              <a:rPr lang="fr-FR">
                <a:latin typeface="Calibri" pitchFamily="34" charset="0"/>
              </a:rPr>
              <a:t>-2012</a:t>
            </a:r>
          </a:p>
        </p:txBody>
      </p:sp>
      <p:sp>
        <p:nvSpPr>
          <p:cNvPr id="20488" name="ZoneTexte 11"/>
          <p:cNvSpPr txBox="1">
            <a:spLocks noChangeArrowheads="1"/>
          </p:cNvSpPr>
          <p:nvPr/>
        </p:nvSpPr>
        <p:spPr bwMode="auto">
          <a:xfrm>
            <a:off x="6745288" y="5329238"/>
            <a:ext cx="654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2015</a:t>
            </a:r>
          </a:p>
        </p:txBody>
      </p:sp>
      <p:sp>
        <p:nvSpPr>
          <p:cNvPr id="20489" name="ZoneTexte 12"/>
          <p:cNvSpPr txBox="1">
            <a:spLocks noChangeArrowheads="1"/>
          </p:cNvSpPr>
          <p:nvPr/>
        </p:nvSpPr>
        <p:spPr bwMode="auto">
          <a:xfrm>
            <a:off x="7399338" y="5311775"/>
            <a:ext cx="652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2018</a:t>
            </a:r>
          </a:p>
        </p:txBody>
      </p:sp>
      <p:sp>
        <p:nvSpPr>
          <p:cNvPr id="20490" name="ZoneTexte 13"/>
          <p:cNvSpPr txBox="1">
            <a:spLocks noChangeArrowheads="1"/>
          </p:cNvSpPr>
          <p:nvPr/>
        </p:nvSpPr>
        <p:spPr bwMode="auto">
          <a:xfrm>
            <a:off x="3371850" y="5365750"/>
            <a:ext cx="652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1930</a:t>
            </a:r>
          </a:p>
        </p:txBody>
      </p:sp>
      <p:sp>
        <p:nvSpPr>
          <p:cNvPr id="20491" name="ZoneTexte 14"/>
          <p:cNvSpPr txBox="1">
            <a:spLocks noChangeArrowheads="1"/>
          </p:cNvSpPr>
          <p:nvPr/>
        </p:nvSpPr>
        <p:spPr bwMode="auto">
          <a:xfrm>
            <a:off x="3975100" y="5373688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1968</a:t>
            </a:r>
          </a:p>
        </p:txBody>
      </p:sp>
      <p:sp>
        <p:nvSpPr>
          <p:cNvPr id="20492" name="ZoneTexte 15"/>
          <p:cNvSpPr txBox="1">
            <a:spLocks noChangeArrowheads="1"/>
          </p:cNvSpPr>
          <p:nvPr/>
        </p:nvSpPr>
        <p:spPr bwMode="auto">
          <a:xfrm>
            <a:off x="4687888" y="5346700"/>
            <a:ext cx="7223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1984</a:t>
            </a:r>
          </a:p>
          <a:p>
            <a:r>
              <a:rPr lang="fr-FR">
                <a:latin typeface="Calibri" pitchFamily="34" charset="0"/>
              </a:rPr>
              <a:t>-1999</a:t>
            </a:r>
          </a:p>
        </p:txBody>
      </p:sp>
      <p:sp>
        <p:nvSpPr>
          <p:cNvPr id="25613" name="ZoneTexte 16"/>
          <p:cNvSpPr txBox="1">
            <a:spLocks noChangeArrowheads="1"/>
          </p:cNvSpPr>
          <p:nvPr/>
        </p:nvSpPr>
        <p:spPr bwMode="auto">
          <a:xfrm>
            <a:off x="3813175" y="1044575"/>
            <a:ext cx="704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Calibri" pitchFamily="34" charset="0"/>
              </a:rPr>
              <a:t>1800</a:t>
            </a:r>
          </a:p>
        </p:txBody>
      </p:sp>
      <p:sp>
        <p:nvSpPr>
          <p:cNvPr id="25614" name="ZoneTexte 18"/>
          <p:cNvSpPr txBox="1">
            <a:spLocks noChangeArrowheads="1"/>
          </p:cNvSpPr>
          <p:nvPr/>
        </p:nvSpPr>
        <p:spPr bwMode="auto">
          <a:xfrm>
            <a:off x="4140200" y="4191000"/>
            <a:ext cx="534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itchFamily="34" charset="0"/>
              </a:rPr>
              <a:t>314</a:t>
            </a:r>
          </a:p>
        </p:txBody>
      </p:sp>
      <p:sp>
        <p:nvSpPr>
          <p:cNvPr id="25615" name="ZoneTexte 19"/>
          <p:cNvSpPr txBox="1">
            <a:spLocks noChangeArrowheads="1"/>
          </p:cNvSpPr>
          <p:nvPr/>
        </p:nvSpPr>
        <p:spPr bwMode="auto">
          <a:xfrm>
            <a:off x="7515225" y="4868863"/>
            <a:ext cx="723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itchFamily="34" charset="0"/>
              </a:rPr>
              <a:t>10-15</a:t>
            </a:r>
          </a:p>
        </p:txBody>
      </p:sp>
      <p:sp>
        <p:nvSpPr>
          <p:cNvPr id="25616" name="ZoneTexte 20"/>
          <p:cNvSpPr txBox="1">
            <a:spLocks noChangeArrowheads="1"/>
          </p:cNvSpPr>
          <p:nvPr/>
        </p:nvSpPr>
        <p:spPr bwMode="auto">
          <a:xfrm>
            <a:off x="6016625" y="4852988"/>
            <a:ext cx="722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itchFamily="34" charset="0"/>
              </a:rPr>
              <a:t>17-20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3" grpId="0"/>
      <p:bldP spid="25614" grpId="0"/>
      <p:bldP spid="25615" grpId="0"/>
      <p:bldP spid="256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3"/>
          <p:cNvPicPr>
            <a:picLocks noChangeAspect="1"/>
          </p:cNvPicPr>
          <p:nvPr/>
        </p:nvPicPr>
        <p:blipFill>
          <a:blip r:embed="rId2"/>
          <a:srcRect l="14342" t="8347"/>
          <a:stretch>
            <a:fillRect/>
          </a:stretch>
        </p:blipFill>
        <p:spPr bwMode="auto">
          <a:xfrm>
            <a:off x="604838" y="908050"/>
            <a:ext cx="793432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ZoneTexte 4"/>
          <p:cNvSpPr txBox="1">
            <a:spLocks noChangeArrowheads="1"/>
          </p:cNvSpPr>
          <p:nvPr/>
        </p:nvSpPr>
        <p:spPr bwMode="auto">
          <a:xfrm>
            <a:off x="3611563" y="1995488"/>
            <a:ext cx="517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BB</a:t>
            </a:r>
          </a:p>
        </p:txBody>
      </p:sp>
      <p:sp>
        <p:nvSpPr>
          <p:cNvPr id="32771" name="ZoneTexte 5"/>
          <p:cNvSpPr txBox="1">
            <a:spLocks noChangeArrowheads="1"/>
          </p:cNvSpPr>
          <p:nvPr/>
        </p:nvSpPr>
        <p:spPr bwMode="auto">
          <a:xfrm>
            <a:off x="1333500" y="1338263"/>
            <a:ext cx="530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AB</a:t>
            </a:r>
          </a:p>
        </p:txBody>
      </p:sp>
      <p:sp>
        <p:nvSpPr>
          <p:cNvPr id="32772" name="ZoneTexte 6"/>
          <p:cNvSpPr txBox="1">
            <a:spLocks noChangeArrowheads="1"/>
          </p:cNvSpPr>
          <p:nvPr/>
        </p:nvSpPr>
        <p:spPr bwMode="auto">
          <a:xfrm>
            <a:off x="4965700" y="612775"/>
            <a:ext cx="976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Calibri" pitchFamily="34" charset="0"/>
              </a:rPr>
              <a:t>phytol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/>
      <p:bldP spid="32772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3439</TotalTime>
  <Words>771</Words>
  <Application>Microsoft Office PowerPoint</Application>
  <PresentationFormat>Affichage à l'écran (4:3)</PresentationFormat>
  <Paragraphs>297</Paragraphs>
  <Slides>50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50</vt:i4>
      </vt:variant>
    </vt:vector>
  </HeadingPairs>
  <TitlesOfParts>
    <vt:vector size="59" baseType="lpstr">
      <vt:lpstr>Arial</vt:lpstr>
      <vt:lpstr>Calibri</vt:lpstr>
      <vt:lpstr>Calibri Light</vt:lpstr>
      <vt:lpstr>Symbol</vt:lpstr>
      <vt:lpstr>Times New Roman</vt:lpstr>
      <vt:lpstr>Thème Office</vt:lpstr>
      <vt:lpstr>CS ChemDraw Drawing</vt:lpstr>
      <vt:lpstr>Microsoft Excel Chart</vt:lpstr>
      <vt:lpstr>Chart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Joulain Joulain</dc:creator>
  <cp:lastModifiedBy>Joulain Joulain</cp:lastModifiedBy>
  <cp:revision>165</cp:revision>
  <dcterms:created xsi:type="dcterms:W3CDTF">2019-06-08T13:18:30Z</dcterms:created>
  <dcterms:modified xsi:type="dcterms:W3CDTF">2019-11-28T20:27:24Z</dcterms:modified>
</cp:coreProperties>
</file>