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72" r:id="rId2"/>
    <p:sldMasterId id="2147483660" r:id="rId3"/>
  </p:sldMasterIdLst>
  <p:notesMasterIdLst>
    <p:notesMasterId r:id="rId20"/>
  </p:notesMasterIdLst>
  <p:handoutMasterIdLst>
    <p:handoutMasterId r:id="rId21"/>
  </p:handoutMasterIdLst>
  <p:sldIdLst>
    <p:sldId id="285" r:id="rId4"/>
    <p:sldId id="260" r:id="rId5"/>
    <p:sldId id="286" r:id="rId6"/>
    <p:sldId id="296" r:id="rId7"/>
    <p:sldId id="289" r:id="rId8"/>
    <p:sldId id="288" r:id="rId9"/>
    <p:sldId id="290" r:id="rId10"/>
    <p:sldId id="287" r:id="rId11"/>
    <p:sldId id="293" r:id="rId12"/>
    <p:sldId id="292" r:id="rId13"/>
    <p:sldId id="294" r:id="rId14"/>
    <p:sldId id="297" r:id="rId15"/>
    <p:sldId id="291" r:id="rId16"/>
    <p:sldId id="295" r:id="rId17"/>
    <p:sldId id="300" r:id="rId18"/>
    <p:sldId id="298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C8EB0"/>
    <a:srgbClr val="A0228E"/>
    <a:srgbClr val="0028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1" autoAdjust="0"/>
    <p:restoredTop sz="94660"/>
  </p:normalViewPr>
  <p:slideViewPr>
    <p:cSldViewPr>
      <p:cViewPr>
        <p:scale>
          <a:sx n="124" d="100"/>
          <a:sy n="124" d="100"/>
        </p:scale>
        <p:origin x="1674" y="19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42132-78FB-45F3-9531-9D81A876D2AD}" type="datetimeFigureOut">
              <a:rPr lang="fr-FR" smtClean="0"/>
              <a:pPr/>
              <a:t>29/11/2019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2186E-DED3-4777-937A-0A255D189A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970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3ABC8-2C7A-4FDC-B900-3E1767A38AE8}" type="datetimeFigureOut">
              <a:rPr lang="fr-FR" smtClean="0"/>
              <a:pPr/>
              <a:t>29/11/2019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3E964-9E2B-469D-9396-7881A0454E4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01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 userDrawn="1"/>
        </p:nvCxnSpPr>
        <p:spPr>
          <a:xfrm>
            <a:off x="1120493" y="1660453"/>
            <a:ext cx="7128792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3635896" y="1637593"/>
            <a:ext cx="1944216" cy="45719"/>
          </a:xfrm>
          <a:prstGeom prst="rect">
            <a:avLst/>
          </a:prstGeom>
          <a:solidFill>
            <a:srgbClr val="002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 userDrawn="1"/>
        </p:nvSpPr>
        <p:spPr>
          <a:xfrm>
            <a:off x="2915816" y="1210923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Déroulé de l’exposé</a:t>
            </a:r>
            <a:endParaRPr lang="fr-FR" dirty="0"/>
          </a:p>
        </p:txBody>
      </p:sp>
      <p:pic>
        <p:nvPicPr>
          <p:cNvPr id="10" name="Picture 2" descr="C:\Users\STGMKG1\Desktop\Captur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34675" y="2257210"/>
            <a:ext cx="194329" cy="16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 userDrawn="1"/>
        </p:nvSpPr>
        <p:spPr>
          <a:xfrm>
            <a:off x="3131840" y="2141649"/>
            <a:ext cx="48245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épices et la parfumerie</a:t>
            </a:r>
          </a:p>
          <a:p>
            <a:r>
              <a:rPr lang="fr-FR" dirty="0" smtClean="0"/>
              <a:t>Teneur en parfum des épices</a:t>
            </a:r>
          </a:p>
          <a:p>
            <a:r>
              <a:rPr lang="fr-FR" dirty="0" smtClean="0"/>
              <a:t>Procédés de séparation du parfum des épices</a:t>
            </a:r>
          </a:p>
          <a:p>
            <a:r>
              <a:rPr lang="fr-FR" dirty="0" smtClean="0"/>
              <a:t>Distillation </a:t>
            </a:r>
          </a:p>
          <a:p>
            <a:r>
              <a:rPr lang="fr-FR" dirty="0" smtClean="0"/>
              <a:t>Extraction </a:t>
            </a:r>
          </a:p>
          <a:p>
            <a:r>
              <a:rPr lang="fr-FR" dirty="0" smtClean="0"/>
              <a:t>Extraction au CO2 supercritique </a:t>
            </a:r>
          </a:p>
          <a:p>
            <a:r>
              <a:rPr lang="fr-FR" dirty="0" smtClean="0"/>
              <a:t>Analyse des épices et extraits </a:t>
            </a:r>
          </a:p>
          <a:p>
            <a:r>
              <a:rPr lang="fr-FR" dirty="0" smtClean="0"/>
              <a:t>Odeur, aspect, chimie </a:t>
            </a:r>
          </a:p>
          <a:p>
            <a:r>
              <a:rPr lang="fr-FR" dirty="0" smtClean="0"/>
              <a:t>L’approche analytique ADN </a:t>
            </a:r>
          </a:p>
          <a:p>
            <a:endParaRPr lang="fr-FR" dirty="0"/>
          </a:p>
          <a:p>
            <a:r>
              <a:rPr lang="fr-FR" dirty="0" smtClean="0"/>
              <a:t>Conclusion</a:t>
            </a:r>
          </a:p>
        </p:txBody>
      </p:sp>
      <p:pic>
        <p:nvPicPr>
          <p:cNvPr id="12" name="Picture 2" descr="C:\Users\STGMKG1\Desktop\Captur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34675" y="2530021"/>
            <a:ext cx="194329" cy="16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STGMKG1\Desktop\Captur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34675" y="2808672"/>
            <a:ext cx="194329" cy="16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STGMKG1\Desktop\Captur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34674" y="3065715"/>
            <a:ext cx="194329" cy="16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STGMKG1\Desktop\Captur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34674" y="3338526"/>
            <a:ext cx="194329" cy="16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STGMKG1\Desktop\Captur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34674" y="3617177"/>
            <a:ext cx="194329" cy="16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STGMKG1\Desktop\Captur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34675" y="3910808"/>
            <a:ext cx="194329" cy="16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STGMKG1\Desktop\Captur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34675" y="4183619"/>
            <a:ext cx="194329" cy="16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STGMKG1\Desktop\Captur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34675" y="4462270"/>
            <a:ext cx="194329" cy="16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STGMKG1\Desktop\Captur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34675" y="5007275"/>
            <a:ext cx="194329" cy="16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765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D60C6F-3175-4F9A-808F-2A7BE411CC5D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41FBE0-2A99-4BDC-8B4F-CF3E16FA6E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091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4F0CBE-BEFA-4996-81ED-C181B48EBEFB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41FBE0-2A99-4BDC-8B4F-CF3E16FA6E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949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CFE3-0D2E-4D8B-8311-97D6BEAA039B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7D96-0A2B-4B2E-A9F0-E617B2AF92D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856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86DD1-B7F3-48FD-8DEB-4974B1C9104E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7D96-0A2B-4B2E-A9F0-E617B2AF92D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664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891F-0EFE-4B8B-8BED-BE62B00A6B80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7D96-0A2B-4B2E-A9F0-E617B2AF92D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6781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CB667-A001-4A52-BCF6-1C60EC8E9595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7D96-0A2B-4B2E-A9F0-E617B2AF92D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170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712E-B35A-4337-BC29-35C322DE40A0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7D96-0A2B-4B2E-A9F0-E617B2AF92D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68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BEA50-7538-456D-960E-BAFED95FA121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7D96-0A2B-4B2E-A9F0-E617B2AF92D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9276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09EE9-2AE7-4903-AF26-0BCDBAF40288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7D96-0A2B-4B2E-A9F0-E617B2AF92D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0042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9FB0-91D5-4E3A-9C55-CE87B10CAC6F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7D96-0A2B-4B2E-A9F0-E617B2AF92D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017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Modifiez le style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95183A-27A7-4A61-89ED-00D18015FA67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41FBE0-2A99-4BDC-8B4F-CF3E16FA6E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393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B2C86-7B8F-4EBA-BF00-9671CE28792C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7D96-0A2B-4B2E-A9F0-E617B2AF92D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429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0EAD-626E-479A-A4B1-3B7EB593E723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7D96-0A2B-4B2E-A9F0-E617B2AF92D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678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742B-4EBF-4A88-8FCF-2C1AB8E7A2AB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7D96-0A2B-4B2E-A9F0-E617B2AF92D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7184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B674A-45F6-47E9-9BA6-ABE248BB5BC6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E66E-3C33-4A62-8E2F-D534307AF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395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A0FB-AFB7-4F2A-8CC9-8E934ECBE110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E66E-3C33-4A62-8E2F-D534307AF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265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D88D-5F69-45B4-9C3D-7B830A91403F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E66E-3C33-4A62-8E2F-D534307AF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0904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285A7-07A1-44BE-A8AC-EEE8D7190B64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E66E-3C33-4A62-8E2F-D534307AF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1489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D3D41-5829-4563-ADE6-417CCDC52A0D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E66E-3C33-4A62-8E2F-D534307AF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432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B96D8-A47E-4885-B0A7-E54A6F415937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E66E-3C33-4A62-8E2F-D534307AF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602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A2DD-E18D-443C-A809-4D9BFCC33D7B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E66E-3C33-4A62-8E2F-D534307AF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066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C78F72-0319-4A75-AFAA-71EB3793D340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41FBE0-2A99-4BDC-8B4F-CF3E16FA6E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6884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F1FD-52AA-48F0-9D45-08FAAF453AED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E66E-3C33-4A62-8E2F-D534307AF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537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EDF4B-D2D4-466F-A83C-F9D0376B95D0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E66E-3C33-4A62-8E2F-D534307AF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9400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80A3-E270-4056-B485-266C7D39AD3D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E66E-3C33-4A62-8E2F-D534307AF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4433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F278-688B-455F-BA17-96F8049D1A90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E66E-3C33-4A62-8E2F-D534307AF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467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56587E-B32E-4F34-88DB-1FCC1FB5BC92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41FBE0-2A99-4BDC-8B4F-CF3E16FA6E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417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38C468-F0FE-407E-B354-C04B5DF70AE9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41FBE0-2A99-4BDC-8B4F-CF3E16FA6E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51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3ACD39-7E1D-437E-8F20-187CF864CDA4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41FBE0-2A99-4BDC-8B4F-CF3E16FA6E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245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6CA129-1C4C-4B07-9FC0-40A07C1B9B7E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41FBE0-2A99-4BDC-8B4F-CF3E16FA6E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98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185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853AA0-E3E4-424A-A33E-756F91243F86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41FBE0-2A99-4BDC-8B4F-CF3E16FA6E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97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Parallélogramme 7"/>
          <p:cNvSpPr/>
          <p:nvPr/>
        </p:nvSpPr>
        <p:spPr>
          <a:xfrm>
            <a:off x="611560" y="0"/>
            <a:ext cx="9433048" cy="980728"/>
          </a:xfrm>
          <a:prstGeom prst="parallelogram">
            <a:avLst>
              <a:gd name="adj" fmla="val 84899"/>
            </a:avLst>
          </a:prstGeom>
          <a:solidFill>
            <a:srgbClr val="002857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Parallélogramme 8"/>
          <p:cNvSpPr/>
          <p:nvPr/>
        </p:nvSpPr>
        <p:spPr>
          <a:xfrm>
            <a:off x="2051720" y="0"/>
            <a:ext cx="8064896" cy="980728"/>
          </a:xfrm>
          <a:prstGeom prst="parallelogram">
            <a:avLst>
              <a:gd name="adj" fmla="val 84899"/>
            </a:avLst>
          </a:prstGeom>
          <a:solidFill>
            <a:srgbClr val="002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203848" y="226469"/>
            <a:ext cx="6219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bg1"/>
                </a:solidFill>
                <a:latin typeface="+mj-lt"/>
              </a:rPr>
              <a:t>Zanthoxylum</a:t>
            </a:r>
            <a:r>
              <a:rPr lang="fr-FR" sz="2400" dirty="0" smtClean="0">
                <a:solidFill>
                  <a:schemeClr val="bg1"/>
                </a:solidFill>
                <a:latin typeface="+mj-lt"/>
              </a:rPr>
              <a:t>, CECM</a:t>
            </a:r>
            <a:r>
              <a:rPr lang="fr-FR" sz="2400" baseline="0" dirty="0" smtClean="0">
                <a:solidFill>
                  <a:schemeClr val="bg1"/>
                </a:solidFill>
                <a:latin typeface="+mj-lt"/>
              </a:rPr>
              <a:t>, 29 Novembre 2019 </a:t>
            </a:r>
            <a:endParaRPr lang="fr-FR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3881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1D37D-5AC5-469D-B0BC-D94823693ECD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07D96-0A2B-4B2E-A9F0-E617B2AF92D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92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44521-F19E-4EF0-86B0-BB6E7D4A8306}" type="datetime1">
              <a:rPr lang="fr-FR" smtClean="0"/>
              <a:pPr/>
              <a:t>29/11/2019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2E66E-3C33-4A62-8E2F-D534307AF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084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GMKG1\Desktop\PHOTOS\Mozaïque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"/>
          <a:stretch/>
        </p:blipFill>
        <p:spPr bwMode="auto">
          <a:xfrm>
            <a:off x="-48018" y="0"/>
            <a:ext cx="4946664" cy="686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GMKG1\Desktop\PHOTOS\Mozaïqu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174" y="0"/>
            <a:ext cx="4793346" cy="686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38550" r="34830" b="34739"/>
          <a:stretch/>
        </p:blipFill>
        <p:spPr>
          <a:xfrm rot="18885355">
            <a:off x="1231210" y="1253237"/>
            <a:ext cx="4581548" cy="44656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700000">
            <a:off x="835127" y="2289755"/>
            <a:ext cx="2580797" cy="2521353"/>
          </a:xfrm>
          <a:prstGeom prst="rect">
            <a:avLst/>
          </a:prstGeom>
          <a:solidFill>
            <a:srgbClr val="002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88" tIns="59894" rIns="119788" bIns="59894"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-101247" y="2954258"/>
            <a:ext cx="4501331" cy="1228980"/>
          </a:xfrm>
          <a:prstGeom prst="rect">
            <a:avLst/>
          </a:prstGeom>
          <a:noFill/>
        </p:spPr>
        <p:txBody>
          <a:bodyPr wrap="square" lIns="119814" tIns="59907" rIns="119814" bIns="59907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+mj-lt"/>
              </a:rPr>
              <a:t>Analyse génétique et chimique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+mj-lt"/>
              </a:rPr>
              <a:t>Pour l’identification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+mj-lt"/>
              </a:rPr>
              <a:t>botanique d’espèces </a:t>
            </a:r>
          </a:p>
          <a:p>
            <a:pPr algn="ctr"/>
            <a:endParaRPr lang="fr-FR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2" descr="S:\COMMUNICATION\2015\CHARTE GRAPHIQUE GROUPE JUIN 2015\LOGOS BASSE DEFINITION\logo ROBERTET GROUPE BLAN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32856"/>
            <a:ext cx="104066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-101247" y="4077521"/>
            <a:ext cx="4501331" cy="490316"/>
          </a:xfrm>
          <a:prstGeom prst="rect">
            <a:avLst/>
          </a:prstGeom>
          <a:noFill/>
        </p:spPr>
        <p:txBody>
          <a:bodyPr wrap="square" lIns="119814" tIns="59907" rIns="119814" bIns="59907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  <a:latin typeface="+mj-lt"/>
              </a:rPr>
              <a:t>Sophie LAVOINE-HANNEGUELLE</a:t>
            </a:r>
          </a:p>
          <a:p>
            <a:pPr algn="ctr"/>
            <a:r>
              <a:rPr lang="fr-FR" sz="1200" dirty="0" smtClean="0">
                <a:solidFill>
                  <a:schemeClr val="bg1"/>
                </a:solidFill>
                <a:latin typeface="+mj-lt"/>
              </a:rPr>
              <a:t>&amp; Nicole GIRAUD</a:t>
            </a:r>
            <a:endParaRPr lang="fr-FR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2" name="Picture 4" descr="C:\Users\STGMKG1\Desktop\dna-gensee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>
                        <a14:foregroundMark x1="13000" y1="50500" x2="13000" y2="59000"/>
                        <a14:foregroundMark x1="80000" y1="53500" x2="80000" y2="59000"/>
                        <a14:foregroundMark x1="85500" y1="53500" x2="85500" y2="59000"/>
                        <a14:foregroundMark x1="85500" y1="53500" x2="88000" y2="53500"/>
                        <a14:foregroundMark x1="86000" y1="59000" x2="88500" y2="59000"/>
                        <a14:foregroundMark x1="77500" y1="54000" x2="76000" y2="53500"/>
                        <a14:foregroundMark x1="77500" y1="59000" x2="79500" y2="59000"/>
                        <a14:foregroundMark x1="80500" y1="59500" x2="64000" y2="59500"/>
                        <a14:foregroundMark x1="78000" y1="60000" x2="89000" y2="60000"/>
                        <a14:foregroundMark x1="89000" y1="60000" x2="12500" y2="60500"/>
                        <a14:foregroundMark x1="12000" y1="50000" x2="12000" y2="50000"/>
                        <a14:foregroundMark x1="12500" y1="50500" x2="88500" y2="50500"/>
                        <a14:foregroundMark x1="88500" y1="50500" x2="89000" y2="60000"/>
                        <a14:foregroundMark x1="89500" y1="50500" x2="89500" y2="56000"/>
                        <a14:foregroundMark x1="12000" y1="50000" x2="12000" y2="60500"/>
                        <a14:foregroundMark x1="34500" y1="61000" x2="49000" y2="74500"/>
                        <a14:foregroundMark x1="56500" y1="70000" x2="56500" y2="70000"/>
                        <a14:backgroundMark x1="89500" y1="48500" x2="89500" y2="62500"/>
                        <a14:backgroundMark x1="11500" y1="46500" x2="12500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21088"/>
            <a:ext cx="1113457" cy="111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7D96-0A2B-4B2E-A9F0-E617B2AF92D9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62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1FBE0-2A99-4BDC-8B4F-CF3E16FA6E0C}" type="slidenum">
              <a:rPr lang="fr-FR" smtClean="0"/>
              <a:pPr algn="r"/>
              <a:t>10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707904" y="1700808"/>
            <a:ext cx="77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HPTLC</a:t>
            </a:r>
            <a:endParaRPr lang="fr-FR" dirty="0"/>
          </a:p>
        </p:txBody>
      </p:sp>
      <p:pic>
        <p:nvPicPr>
          <p:cNvPr id="5" name="Imag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844824"/>
            <a:ext cx="7128792" cy="3765041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479466" y="5572855"/>
            <a:ext cx="2871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Fluorescence bleue à 366nm</a:t>
            </a:r>
          </a:p>
          <a:p>
            <a:pPr algn="ctr"/>
            <a:r>
              <a:rPr lang="fr-FR" dirty="0" err="1" smtClean="0"/>
              <a:t>Furocoumarines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0" y="1124744"/>
            <a:ext cx="3347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HPTLC -Hexane/MTBE/</a:t>
            </a:r>
            <a:r>
              <a:rPr lang="en-US" dirty="0" err="1" smtClean="0"/>
              <a:t>Acide</a:t>
            </a:r>
            <a:r>
              <a:rPr lang="en-US" dirty="0" smtClean="0"/>
              <a:t> </a:t>
            </a:r>
            <a:r>
              <a:rPr lang="en-US" dirty="0" err="1" smtClean="0"/>
              <a:t>acétique</a:t>
            </a:r>
            <a:r>
              <a:rPr lang="en-US" dirty="0" smtClean="0"/>
              <a:t> 80/20/1</a:t>
            </a:r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31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1FBE0-2A99-4BDC-8B4F-CF3E16FA6E0C}" type="slidenum">
              <a:rPr lang="fr-FR" smtClean="0"/>
              <a:pPr algn="r"/>
              <a:t>11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635896" y="1268760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GC MS + GC FID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259632" y="162880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Plus de 100 constituants identifiés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755576" y="6093296"/>
            <a:ext cx="4096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Perichet</a:t>
            </a:r>
            <a:r>
              <a:rPr lang="fr-FR" sz="1400" i="1" dirty="0" smtClean="0"/>
              <a:t> et al, </a:t>
            </a:r>
            <a:r>
              <a:rPr lang="fr-FR" sz="1400" i="1" dirty="0" err="1" smtClean="0"/>
              <a:t>Chem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Biodiversity</a:t>
            </a:r>
            <a:r>
              <a:rPr lang="fr-FR" sz="1400" i="1" dirty="0" smtClean="0"/>
              <a:t> 2018, 15,  e1800251)</a:t>
            </a:r>
            <a:endParaRPr lang="fr-FR" sz="1400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971600" y="2132856"/>
            <a:ext cx="483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Composés Majeurs pour les références Asiatiques</a:t>
            </a:r>
            <a:endParaRPr lang="fr-FR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1115616" y="2780928"/>
          <a:ext cx="6095999" cy="2340963"/>
        </p:xfrm>
        <a:graphic>
          <a:graphicData uri="http://schemas.openxmlformats.org/drawingml/2006/table">
            <a:tbl>
              <a:tblPr/>
              <a:tblGrid>
                <a:gridCol w="1399758"/>
                <a:gridCol w="442714"/>
                <a:gridCol w="399311"/>
                <a:gridCol w="807302"/>
                <a:gridCol w="807302"/>
                <a:gridCol w="807302"/>
                <a:gridCol w="807302"/>
                <a:gridCol w="625008"/>
              </a:tblGrid>
              <a:tr h="24748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 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 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 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Zanthoxylum Alatum</a:t>
                      </a:r>
                    </a:p>
                  </a:txBody>
                  <a:tcPr marL="6513" marR="6513" marT="65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Zanthoxylum P 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Zanthoxylum P 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Zanthoxylum B 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 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Name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 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 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Timur Népal</a:t>
                      </a:r>
                    </a:p>
                  </a:txBody>
                  <a:tcPr marL="6513" marR="6513" marT="65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F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Sichuan rouge Chine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Sichuan vert Chine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D2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Sansho Japon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 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769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GC/FID Main peaks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RT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RI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CO2 extrait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CO2 extrait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CO2 extrait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CO2 extrait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CAS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256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Sabinene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4,01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968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1,29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0,15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6,9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0,1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3387-41-5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256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Myrcene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4,38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984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2,92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0,23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1,7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3,59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123-35-3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256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Limonene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5,42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1027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10,7</a:t>
                      </a:r>
                    </a:p>
                  </a:txBody>
                  <a:tcPr marL="6513" marR="6513" marT="65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1,52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7,24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25,5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138-86-3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256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Phellandrene, beta-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5,42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1027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11,4</a:t>
                      </a:r>
                    </a:p>
                  </a:txBody>
                  <a:tcPr marL="6513" marR="6513" marT="65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0,55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0,92</a:t>
                      </a:r>
                    </a:p>
                  </a:txBody>
                  <a:tcPr marL="6513" marR="6513" marT="651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13,5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555-10-2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256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Linalool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7,66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1096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30,2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6,1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46,8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0,23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78-70-6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256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Citronellal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9,02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1134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0,04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 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0,07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2,61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106-23-0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256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Linalyl acetate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13,23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1240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0,02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23,5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0,6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0,88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115-95-7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256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geraniol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13,39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1249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 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 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 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1,98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106-24-1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256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Geranial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13,47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1254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 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 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 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0,08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141-27-5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256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Methyl cinnamate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17,86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1365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7,95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 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 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 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103-26-4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256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Acetate Geranyle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18,11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1367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 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0,08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0,05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20,2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105-87-3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769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hydroxy-sanshools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41 à 50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1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 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11,4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52,4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26,4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24,7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 </a:t>
                      </a: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25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Sum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500" b="0" i="0" u="none" strike="noStrike">
                        <a:solidFill>
                          <a:srgbClr val="000000"/>
                        </a:solidFill>
                        <a:latin typeface="Gotham Book"/>
                      </a:endParaRPr>
                    </a:p>
                  </a:txBody>
                  <a:tcPr marL="6513" marR="6513" marT="6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500" b="0" i="0" u="none" strike="noStrike">
                        <a:solidFill>
                          <a:srgbClr val="000000"/>
                        </a:solidFill>
                        <a:latin typeface="Gotham Book"/>
                      </a:endParaRPr>
                    </a:p>
                  </a:txBody>
                  <a:tcPr marL="6513" marR="6513" marT="65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75,9</a:t>
                      </a:r>
                    </a:p>
                  </a:txBody>
                  <a:tcPr marL="6513" marR="6513" marT="65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84,5</a:t>
                      </a:r>
                    </a:p>
                  </a:txBody>
                  <a:tcPr marL="6513" marR="6513" marT="65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90,7</a:t>
                      </a:r>
                    </a:p>
                  </a:txBody>
                  <a:tcPr marL="6513" marR="6513" marT="65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93,4</a:t>
                      </a:r>
                    </a:p>
                  </a:txBody>
                  <a:tcPr marL="6513" marR="6513" marT="65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700" b="0" i="0" u="none" strike="noStrike" dirty="0">
                        <a:solidFill>
                          <a:srgbClr val="000000"/>
                        </a:solidFill>
                        <a:latin typeface="Gotham Book"/>
                      </a:endParaRPr>
                    </a:p>
                  </a:txBody>
                  <a:tcPr marL="6513" marR="6513" marT="65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31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1FBE0-2A99-4BDC-8B4F-CF3E16FA6E0C}" type="slidenum">
              <a:rPr lang="fr-FR" smtClean="0"/>
              <a:pPr algn="r"/>
              <a:t>12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635896" y="1268760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GC MS + GC FID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259632" y="162880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Plus de 100 constituants identifiés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755576" y="6093296"/>
            <a:ext cx="4096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Perichet</a:t>
            </a:r>
            <a:r>
              <a:rPr lang="fr-FR" sz="1400" i="1" dirty="0" smtClean="0"/>
              <a:t> et al, </a:t>
            </a:r>
            <a:r>
              <a:rPr lang="fr-FR" sz="1400" i="1" dirty="0" err="1" smtClean="0"/>
              <a:t>Chem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Biodiversity</a:t>
            </a:r>
            <a:r>
              <a:rPr lang="fr-FR" sz="1400" i="1" dirty="0" smtClean="0"/>
              <a:t> 2018, 15,  e1800251</a:t>
            </a:r>
            <a:endParaRPr lang="fr-FR" sz="1400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971600" y="2132856"/>
            <a:ext cx="4797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Composés Majeurs pour les références Africaines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259632" y="2852936"/>
            <a:ext cx="29671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=&gt;compositions très variables</a:t>
            </a:r>
          </a:p>
          <a:p>
            <a:endParaRPr lang="fr-FR" dirty="0" smtClean="0"/>
          </a:p>
          <a:p>
            <a:endParaRPr lang="fr-FR" dirty="0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1763688" y="3933056"/>
          <a:ext cx="6096000" cy="1517677"/>
        </p:xfrm>
        <a:graphic>
          <a:graphicData uri="http://schemas.openxmlformats.org/drawingml/2006/table">
            <a:tbl>
              <a:tblPr/>
              <a:tblGrid>
                <a:gridCol w="1605375"/>
                <a:gridCol w="2452305"/>
                <a:gridCol w="2038320"/>
              </a:tblGrid>
              <a:tr h="3794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Myriad pro"/>
                        </a:rPr>
                        <a:t>Fagara Burkina Faso</a:t>
                      </a:r>
                    </a:p>
                  </a:txBody>
                  <a:tcPr marL="9485" marR="9485" marT="9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linalol, décanol, décyl acétate, 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Symbol"/>
                        </a:rPr>
                        <a:t>a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farnésène, alcanes</a:t>
                      </a:r>
                    </a:p>
                  </a:txBody>
                  <a:tcPr marL="9485" marR="9485" marT="9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#46% psoralene et dérivés</a:t>
                      </a:r>
                    </a:p>
                  </a:txBody>
                  <a:tcPr marL="9485" marR="9485" marT="9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4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Myriad pro"/>
                        </a:rPr>
                        <a:t>Fagara      Ghana</a:t>
                      </a:r>
                    </a:p>
                  </a:txBody>
                  <a:tcPr marL="9485" marR="9485" marT="9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trans béta ocimène, linalol, décanol, décyl acétate, 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Symbol"/>
                        </a:rPr>
                        <a:t>a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farnésène, alcanes</a:t>
                      </a:r>
                    </a:p>
                  </a:txBody>
                  <a:tcPr marL="9485" marR="9485" marT="9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#20% psoralene et dérivés</a:t>
                      </a:r>
                    </a:p>
                  </a:txBody>
                  <a:tcPr marL="9485" marR="9485" marT="9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12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Myriad pro"/>
                        </a:rPr>
                        <a:t>Fagara Cameroun</a:t>
                      </a:r>
                    </a:p>
                  </a:txBody>
                  <a:tcPr marL="9485" marR="9485" marT="9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citronellol, géraniol, et esters, citronellal, isopulégol, p menthane 1,8 diol</a:t>
                      </a:r>
                    </a:p>
                  </a:txBody>
                  <a:tcPr marL="9485" marR="9485" marT="9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pas de furocoumarines détectées</a:t>
                      </a:r>
                    </a:p>
                  </a:txBody>
                  <a:tcPr marL="9485" marR="9485" marT="9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1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Myriad pro"/>
                        </a:rPr>
                        <a:t>Z. leprieuri Cameroun</a:t>
                      </a:r>
                    </a:p>
                  </a:txBody>
                  <a:tcPr marL="9485" marR="9485" marT="9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#69%trans béta ocimène</a:t>
                      </a:r>
                    </a:p>
                  </a:txBody>
                  <a:tcPr marL="9485" marR="9485" marT="9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6,7-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dimethoxycoumarine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85" marR="9485" marT="9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31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1FBE0-2A99-4BDC-8B4F-CF3E16FA6E0C}" type="slidenum">
              <a:rPr lang="fr-FR" smtClean="0"/>
              <a:pPr algn="r"/>
              <a:t>13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187624" y="980728"/>
            <a:ext cx="65527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Odorants en traces</a:t>
            </a:r>
          </a:p>
          <a:p>
            <a:r>
              <a:rPr lang="fr-FR" dirty="0" smtClean="0"/>
              <a:t>Dosage par </a:t>
            </a:r>
            <a:r>
              <a:rPr lang="fr-FR" b="1" dirty="0" smtClean="0"/>
              <a:t>HPLC-MS</a:t>
            </a:r>
          </a:p>
          <a:p>
            <a:r>
              <a:rPr lang="fr-FR" dirty="0" smtClean="0"/>
              <a:t>Dilution isotopique</a:t>
            </a:r>
          </a:p>
          <a:p>
            <a:endParaRPr lang="fr-FR" dirty="0" smtClean="0">
              <a:solidFill>
                <a:srgbClr val="0070C0"/>
              </a:solidFill>
            </a:endParaRPr>
          </a:p>
          <a:p>
            <a:r>
              <a:rPr lang="fr-FR" dirty="0" smtClean="0">
                <a:solidFill>
                  <a:srgbClr val="0070C0"/>
                </a:solidFill>
              </a:rPr>
              <a:t>		</a:t>
            </a:r>
            <a:r>
              <a:rPr lang="fr-FR" b="1" dirty="0" smtClean="0">
                <a:solidFill>
                  <a:srgbClr val="0070C0"/>
                </a:solidFill>
              </a:rPr>
              <a:t>THIOLS VARIETAUX ET DERIVES</a:t>
            </a:r>
          </a:p>
          <a:p>
            <a:r>
              <a:rPr lang="fr-FR" dirty="0" smtClean="0"/>
              <a:t>Fruits exotiques, goyave, Passion</a:t>
            </a:r>
          </a:p>
          <a:p>
            <a:r>
              <a:rPr lang="fr-FR" dirty="0" smtClean="0"/>
              <a:t>Pamplemousse (p-</a:t>
            </a:r>
            <a:r>
              <a:rPr lang="fr-FR" dirty="0" err="1" smtClean="0"/>
              <a:t>menthene</a:t>
            </a:r>
            <a:r>
              <a:rPr lang="fr-FR" dirty="0" smtClean="0"/>
              <a:t>-8-thiol)</a:t>
            </a:r>
          </a:p>
          <a:p>
            <a:r>
              <a:rPr lang="fr-FR" dirty="0" smtClean="0"/>
              <a:t>Cassis, menthe, </a:t>
            </a:r>
            <a:r>
              <a:rPr lang="fr-FR" dirty="0" err="1" smtClean="0"/>
              <a:t>bucchu</a:t>
            </a:r>
            <a:r>
              <a:rPr lang="fr-FR" dirty="0" smtClean="0"/>
              <a:t> (p-</a:t>
            </a:r>
            <a:r>
              <a:rPr lang="fr-FR" dirty="0" err="1" smtClean="0"/>
              <a:t>Mentha</a:t>
            </a:r>
            <a:r>
              <a:rPr lang="fr-FR" dirty="0" smtClean="0"/>
              <a:t>-8-thiol-3-one )</a:t>
            </a:r>
          </a:p>
          <a:p>
            <a:r>
              <a:rPr lang="fr-FR" dirty="0" smtClean="0"/>
              <a:t>Floral Fruité Poire (Acétate de 3-</a:t>
            </a:r>
            <a:r>
              <a:rPr lang="fr-FR" dirty="0" err="1" smtClean="0"/>
              <a:t>mercaptohexyle</a:t>
            </a:r>
            <a:r>
              <a:rPr lang="fr-FR" dirty="0" smtClean="0"/>
              <a:t> )</a:t>
            </a:r>
          </a:p>
          <a:p>
            <a:r>
              <a:rPr lang="fr-FR" dirty="0" smtClean="0"/>
              <a:t>Aspects Soufré, alliacé, cumin</a:t>
            </a:r>
          </a:p>
          <a:p>
            <a:endParaRPr lang="fr-FR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1115616" y="3933056"/>
          <a:ext cx="6120680" cy="2350854"/>
        </p:xfrm>
        <a:graphic>
          <a:graphicData uri="http://schemas.openxmlformats.org/drawingml/2006/table">
            <a:tbl>
              <a:tblPr/>
              <a:tblGrid>
                <a:gridCol w="2376264"/>
                <a:gridCol w="648072"/>
                <a:gridCol w="936104"/>
                <a:gridCol w="1080120"/>
                <a:gridCol w="1080120"/>
              </a:tblGrid>
              <a:tr h="416364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Gotham Book"/>
                        </a:rPr>
                        <a:t>soufrés en </a:t>
                      </a:r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latin typeface="Gotham Book"/>
                        </a:rPr>
                        <a:t>ppb</a:t>
                      </a: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Gotham Book"/>
                      </a:endParaRP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Gotham Book"/>
                        </a:rPr>
                        <a:t> 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ok"/>
                        </a:rPr>
                        <a:t>Timur</a:t>
                      </a:r>
                      <a:r>
                        <a:rPr lang="en-US" sz="10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ok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ok"/>
                        </a:rPr>
                        <a:t>baies</a:t>
                      </a:r>
                      <a:r>
                        <a:rPr lang="en-US" sz="10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ok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ok"/>
                        </a:rPr>
                        <a:t>Népal</a:t>
                      </a:r>
                      <a:r>
                        <a:rPr lang="en-US" sz="10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ok"/>
                        </a:rPr>
                        <a:t> CO2 ext</a:t>
                      </a:r>
                      <a:r>
                        <a:rPr lang="en-US" sz="10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</a:rPr>
                        <a:t> </a:t>
                      </a:r>
                      <a:endParaRPr lang="en-US" sz="1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Gotham Book"/>
                      </a:endParaRP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b="1" i="0" u="none" strike="noStrike" dirty="0">
                          <a:solidFill>
                            <a:srgbClr val="00B050"/>
                          </a:solidFill>
                          <a:latin typeface="Gotham Book"/>
                        </a:rPr>
                        <a:t>Sichuan baies vertes CO2 </a:t>
                      </a:r>
                      <a:r>
                        <a:rPr lang="fr-FR" sz="1000" b="1" i="0" u="none" strike="noStrike" dirty="0" err="1">
                          <a:solidFill>
                            <a:srgbClr val="00B050"/>
                          </a:solidFill>
                          <a:latin typeface="Gotham Book"/>
                        </a:rPr>
                        <a:t>ext</a:t>
                      </a:r>
                      <a:r>
                        <a:rPr lang="fr-FR" sz="1000" b="1" i="0" u="none" strike="noStrike" dirty="0">
                          <a:solidFill>
                            <a:srgbClr val="00B050"/>
                          </a:solidFill>
                          <a:latin typeface="Times New Roman"/>
                        </a:rPr>
                        <a:t> </a:t>
                      </a:r>
                      <a:endParaRPr lang="fr-FR" sz="1000" b="1" i="0" u="none" strike="noStrike" dirty="0">
                        <a:solidFill>
                          <a:srgbClr val="00B050"/>
                        </a:solidFill>
                        <a:latin typeface="Gotham Book"/>
                      </a:endParaRP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b="1" i="0" u="none" strike="noStrike" dirty="0">
                          <a:solidFill>
                            <a:srgbClr val="C00000"/>
                          </a:solidFill>
                          <a:latin typeface="Gotham Book"/>
                        </a:rPr>
                        <a:t>Sichuan  abs CO2 </a:t>
                      </a:r>
                      <a:r>
                        <a:rPr lang="fr-FR" sz="1000" b="1" i="0" u="none" strike="noStrike" dirty="0" err="1">
                          <a:solidFill>
                            <a:srgbClr val="C00000"/>
                          </a:solidFill>
                          <a:latin typeface="Gotham Book"/>
                        </a:rPr>
                        <a:t>ext</a:t>
                      </a:r>
                      <a:r>
                        <a:rPr lang="fr-FR" sz="1000" b="1" i="0" u="none" strike="noStrike" dirty="0">
                          <a:solidFill>
                            <a:srgbClr val="C00000"/>
                          </a:solidFill>
                          <a:latin typeface="Times New Roman"/>
                        </a:rPr>
                        <a:t> </a:t>
                      </a:r>
                      <a:endParaRPr lang="fr-FR" sz="1000" b="1" i="0" u="none" strike="noStrike" dirty="0">
                        <a:solidFill>
                          <a:srgbClr val="C00000"/>
                        </a:solidFill>
                        <a:latin typeface="Gotham Book"/>
                      </a:endParaRP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147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 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Gotham Book"/>
                        </a:rPr>
                        <a:t>code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latin typeface="Gotham Book"/>
                      </a:endParaRP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Gotham Book"/>
                        </a:rPr>
                        <a:t>99230619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Gotham Book"/>
                        </a:rPr>
                        <a:t>002H0009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latin typeface="Gotham Book"/>
                      </a:endParaRP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Gotham Book"/>
                        </a:rPr>
                        <a:t>00030063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147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Composé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Gotham Book"/>
                        </a:rPr>
                        <a:t>lot</a:t>
                      </a: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Gotham Book"/>
                      </a:endParaRP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Gotham Book"/>
                        </a:rPr>
                        <a:t>9095442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9114720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2872796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366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3-mercaptohexan-1-ol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Gotham Book"/>
                        </a:rPr>
                        <a:t>3MH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Gotham Book"/>
                        </a:rPr>
                        <a:t>3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1" i="0" u="none" strike="noStrike" dirty="0">
                          <a:solidFill>
                            <a:srgbClr val="00B050"/>
                          </a:solidFill>
                          <a:latin typeface="Gotham Book"/>
                        </a:rPr>
                        <a:t>201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19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366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Acétate de 3-mercaptohexyle</a:t>
                      </a:r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latin typeface="Gotham Book"/>
                      </a:endParaRP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Gotham Book"/>
                        </a:rPr>
                        <a:t>A3MH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ok"/>
                        </a:rPr>
                        <a:t>121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1" i="0" u="none" strike="noStrike" dirty="0">
                          <a:solidFill>
                            <a:srgbClr val="00B050"/>
                          </a:solidFill>
                          <a:latin typeface="Gotham Book"/>
                        </a:rPr>
                        <a:t>436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1" i="0" u="none" strike="noStrike" dirty="0">
                          <a:solidFill>
                            <a:srgbClr val="C00000"/>
                          </a:solidFill>
                          <a:latin typeface="Gotham Book"/>
                        </a:rPr>
                        <a:t>493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366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4-méthyl-4-sulfanylpentan-2-one  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0" i="0" u="none" strike="noStrike" dirty="0" smtClean="0">
                          <a:solidFill>
                            <a:srgbClr val="000000"/>
                          </a:solidFill>
                          <a:latin typeface="Gotham Book"/>
                        </a:rPr>
                        <a:t>4MMP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Gotham Book"/>
                      </a:endParaRP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ok"/>
                        </a:rPr>
                        <a:t>10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nd</a:t>
                      </a:r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latin typeface="Gotham Book"/>
                      </a:endParaRP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3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366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p-Mentha-8-thiol-3-one  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pMTO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latin typeface="Gotham Book"/>
                        </a:rPr>
                        <a:t>nd</a:t>
                      </a: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Gotham Book"/>
                      </a:endParaRP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Gotham Book"/>
                        </a:rPr>
                        <a:t>18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nd</a:t>
                      </a:r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latin typeface="Gotham Book"/>
                      </a:endParaRP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366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p-menthene-8-thiol    </a:t>
                      </a:r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latin typeface="Gotham Book"/>
                      </a:endParaRP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latin typeface="Gotham Book"/>
                        </a:rPr>
                        <a:t>pMT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Gotham Book"/>
                      </a:endParaRP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latin typeface="Gotham Book"/>
                        </a:rPr>
                        <a:t>nd</a:t>
                      </a: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Gotham Book"/>
                      </a:endParaRP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1" i="0" u="none" strike="noStrike" dirty="0" smtClean="0">
                          <a:solidFill>
                            <a:srgbClr val="00B050"/>
                          </a:solidFill>
                          <a:latin typeface="Gotham Book"/>
                        </a:rPr>
                        <a:t> </a:t>
                      </a:r>
                      <a:r>
                        <a:rPr lang="fr-FR" sz="1000" b="1" i="0" u="none" strike="noStrike" dirty="0">
                          <a:solidFill>
                            <a:srgbClr val="00B050"/>
                          </a:solidFill>
                          <a:latin typeface="Gotham Book"/>
                        </a:rPr>
                        <a:t>170</a:t>
                      </a:r>
                      <a:r>
                        <a:rPr lang="fr-FR" sz="1000" b="1" i="0" u="none" strike="noStrike" dirty="0">
                          <a:solidFill>
                            <a:srgbClr val="00B050"/>
                          </a:solidFill>
                          <a:latin typeface="Times New Roman"/>
                        </a:rPr>
                        <a:t> </a:t>
                      </a:r>
                      <a:endParaRPr lang="fr-FR" sz="1000" b="1" i="0" u="none" strike="noStrike" dirty="0">
                        <a:solidFill>
                          <a:srgbClr val="00B050"/>
                        </a:solidFill>
                        <a:latin typeface="Gotham Book"/>
                      </a:endParaRP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latin typeface="Gotham Book"/>
                        </a:rPr>
                        <a:t>nd</a:t>
                      </a: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Gotham Book"/>
                      </a:endParaRP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366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Gotham Book"/>
                        </a:rPr>
                        <a:t>3-</a:t>
                      </a:r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latin typeface="Gotham Book"/>
                        </a:rPr>
                        <a:t>sulfanyl</a:t>
                      </a: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Gotham Book"/>
                        </a:rPr>
                        <a:t>-4-</a:t>
                      </a:r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latin typeface="Gotham Book"/>
                        </a:rPr>
                        <a:t>methylpentan</a:t>
                      </a: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Gotham Book"/>
                        </a:rPr>
                        <a:t>-1-</a:t>
                      </a:r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latin typeface="Gotham Book"/>
                        </a:rPr>
                        <a:t>ol</a:t>
                      </a: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Gotham Book"/>
                        </a:rPr>
                        <a:t>  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 3S4MPol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ok"/>
                        </a:rPr>
                        <a:t>26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Gotham Book"/>
                        </a:rPr>
                        <a:t> </a:t>
                      </a:r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latin typeface="Gotham Book"/>
                      </a:endParaRP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000" b="1" i="0" u="none" strike="noStrike" dirty="0">
                          <a:solidFill>
                            <a:srgbClr val="C00000"/>
                          </a:solidFill>
                          <a:latin typeface="Gotham Book"/>
                        </a:rPr>
                        <a:t>23</a:t>
                      </a:r>
                    </a:p>
                  </a:txBody>
                  <a:tcPr marL="8007" marR="8007" marT="800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31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1FBE0-2A99-4BDC-8B4F-CF3E16FA6E0C}" type="slidenum">
              <a:rPr lang="fr-FR" smtClean="0"/>
              <a:pPr algn="r"/>
              <a:t>14</a:t>
            </a:fld>
            <a:endParaRPr lang="fr-FR" dirty="0"/>
          </a:p>
        </p:txBody>
      </p:sp>
      <p:pic>
        <p:nvPicPr>
          <p:cNvPr id="5" name="Image 4" descr="IMG_59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067" y="3573017"/>
            <a:ext cx="3302213" cy="247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IMG_588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9465" y="3563997"/>
            <a:ext cx="3312368" cy="24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971600" y="1628800"/>
            <a:ext cx="75608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1600" dirty="0" smtClean="0"/>
              <a:t>Analyses </a:t>
            </a:r>
            <a:r>
              <a:rPr lang="en-US" sz="1600" dirty="0" err="1" smtClean="0"/>
              <a:t>discriminantes</a:t>
            </a:r>
            <a:r>
              <a:rPr lang="en-US" sz="1600" dirty="0" smtClean="0"/>
              <a:t>: </a:t>
            </a:r>
            <a:r>
              <a:rPr lang="en-US" sz="1600" dirty="0" err="1" smtClean="0"/>
              <a:t>références</a:t>
            </a:r>
            <a:r>
              <a:rPr lang="en-US" sz="1600" dirty="0" smtClean="0"/>
              <a:t> </a:t>
            </a:r>
            <a:r>
              <a:rPr lang="en-US" sz="1600" dirty="0" err="1" smtClean="0"/>
              <a:t>Népal</a:t>
            </a:r>
            <a:r>
              <a:rPr lang="en-US" sz="1600" dirty="0" smtClean="0"/>
              <a:t> et Ghana </a:t>
            </a:r>
            <a:r>
              <a:rPr lang="en-US" sz="1600" dirty="0" err="1" smtClean="0"/>
              <a:t>bien</a:t>
            </a:r>
            <a:r>
              <a:rPr lang="en-US" sz="1600" dirty="0" smtClean="0"/>
              <a:t> </a:t>
            </a:r>
            <a:r>
              <a:rPr lang="en-US" sz="1600" dirty="0" err="1" smtClean="0"/>
              <a:t>distinctes</a:t>
            </a:r>
            <a:r>
              <a:rPr lang="en-US" sz="1600" dirty="0" smtClean="0"/>
              <a:t>, idem </a:t>
            </a:r>
            <a:r>
              <a:rPr lang="en-US" sz="1600" dirty="0" err="1" smtClean="0"/>
              <a:t>Sansho</a:t>
            </a:r>
            <a:r>
              <a:rPr lang="en-US" sz="1600" dirty="0" smtClean="0"/>
              <a:t> et Sichuan </a:t>
            </a:r>
            <a:r>
              <a:rPr lang="en-US" sz="1600" dirty="0" err="1" smtClean="0"/>
              <a:t>vert</a:t>
            </a:r>
            <a:r>
              <a:rPr lang="en-US" sz="1600" dirty="0" smtClean="0"/>
              <a:t> </a:t>
            </a:r>
          </a:p>
          <a:p>
            <a:r>
              <a:rPr lang="en-US" sz="1600" dirty="0" err="1" smtClean="0"/>
              <a:t>Mais</a:t>
            </a:r>
            <a:r>
              <a:rPr lang="en-US" sz="1600" dirty="0" smtClean="0"/>
              <a:t> quid du </a:t>
            </a:r>
            <a:r>
              <a:rPr lang="en-US" sz="1600" dirty="0" err="1" smtClean="0"/>
              <a:t>sichuan</a:t>
            </a:r>
            <a:r>
              <a:rPr lang="en-US" sz="1600" dirty="0" smtClean="0"/>
              <a:t> rouge? </a:t>
            </a:r>
            <a:r>
              <a:rPr lang="en-US" sz="1600" dirty="0" err="1" smtClean="0"/>
              <a:t>références</a:t>
            </a:r>
            <a:r>
              <a:rPr lang="en-US" sz="1600" dirty="0" smtClean="0"/>
              <a:t> </a:t>
            </a:r>
            <a:r>
              <a:rPr lang="en-US" sz="1600" dirty="0" err="1" smtClean="0"/>
              <a:t>botaniques</a:t>
            </a:r>
            <a:r>
              <a:rPr lang="en-US" sz="1600" dirty="0" smtClean="0"/>
              <a:t>?</a:t>
            </a:r>
          </a:p>
          <a:p>
            <a:r>
              <a:rPr lang="en-US" sz="1600" dirty="0" err="1" smtClean="0"/>
              <a:t>Quelques</a:t>
            </a:r>
            <a:r>
              <a:rPr lang="en-US" sz="1600" dirty="0" smtClean="0"/>
              <a:t> </a:t>
            </a:r>
            <a:r>
              <a:rPr lang="en-US" sz="1600" dirty="0" err="1" smtClean="0"/>
              <a:t>doutes</a:t>
            </a:r>
            <a:r>
              <a:rPr lang="en-US" sz="1600" dirty="0" smtClean="0"/>
              <a:t> persistent </a:t>
            </a:r>
            <a:r>
              <a:rPr lang="en-US" sz="1600" dirty="0" err="1" smtClean="0"/>
              <a:t>surtout</a:t>
            </a:r>
            <a:r>
              <a:rPr lang="en-US" sz="1600" dirty="0" smtClean="0"/>
              <a:t> </a:t>
            </a:r>
            <a:r>
              <a:rPr lang="en-US" sz="1600" dirty="0" err="1" smtClean="0"/>
              <a:t>sur</a:t>
            </a:r>
            <a:r>
              <a:rPr lang="en-US" sz="1600" dirty="0" smtClean="0"/>
              <a:t> les </a:t>
            </a:r>
            <a:r>
              <a:rPr lang="en-US" sz="1600" dirty="0" err="1" smtClean="0"/>
              <a:t>nouvelles</a:t>
            </a:r>
            <a:r>
              <a:rPr lang="en-US" sz="1600" dirty="0" smtClean="0"/>
              <a:t> </a:t>
            </a:r>
            <a:r>
              <a:rPr lang="en-US" sz="1600" dirty="0" err="1" smtClean="0"/>
              <a:t>plantes</a:t>
            </a:r>
            <a:r>
              <a:rPr lang="en-US" sz="1600" dirty="0" smtClean="0"/>
              <a:t> </a:t>
            </a:r>
            <a:r>
              <a:rPr lang="en-US" sz="1600" dirty="0" err="1" smtClean="0"/>
              <a:t>Chinoises</a:t>
            </a:r>
            <a:endParaRPr lang="en-US" sz="1600" dirty="0" smtClean="0"/>
          </a:p>
          <a:p>
            <a:r>
              <a:rPr lang="en-US" sz="1600" dirty="0" err="1" smtClean="0"/>
              <a:t>Poivre</a:t>
            </a:r>
            <a:r>
              <a:rPr lang="en-US" sz="1600" dirty="0" smtClean="0"/>
              <a:t> Sichuan rouge= </a:t>
            </a:r>
            <a:r>
              <a:rPr lang="en-US" sz="1600" i="1" dirty="0" err="1" smtClean="0"/>
              <a:t>Zanthoxylum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piperitum</a:t>
            </a:r>
            <a:r>
              <a:rPr lang="en-US" sz="1600" i="1" dirty="0" smtClean="0"/>
              <a:t> </a:t>
            </a:r>
            <a:r>
              <a:rPr lang="en-US" sz="1600" dirty="0" err="1" smtClean="0"/>
              <a:t>ou</a:t>
            </a:r>
            <a:r>
              <a:rPr lang="en-US" sz="1600" dirty="0" smtClean="0"/>
              <a:t> </a:t>
            </a:r>
            <a:r>
              <a:rPr lang="en-US" sz="1600" i="1" dirty="0" smtClean="0"/>
              <a:t>Z.</a:t>
            </a:r>
            <a:r>
              <a:rPr lang="en-US" sz="1600" dirty="0" smtClean="0"/>
              <a:t> </a:t>
            </a:r>
            <a:r>
              <a:rPr lang="en-US" sz="1600" i="1" dirty="0" err="1" smtClean="0"/>
              <a:t>bungeanum</a:t>
            </a:r>
            <a:r>
              <a:rPr lang="en-US" sz="1600" dirty="0" smtClean="0"/>
              <a:t>?  </a:t>
            </a:r>
            <a:r>
              <a:rPr lang="en-US" sz="1600" dirty="0" err="1" smtClean="0"/>
              <a:t>Hua</a:t>
            </a:r>
            <a:r>
              <a:rPr lang="en-US" sz="1600" dirty="0" smtClean="0"/>
              <a:t> Jiao</a:t>
            </a:r>
          </a:p>
          <a:p>
            <a:r>
              <a:rPr lang="en-US" sz="1600" dirty="0" err="1" smtClean="0"/>
              <a:t>Poivre</a:t>
            </a:r>
            <a:r>
              <a:rPr lang="en-US" sz="1600" dirty="0" smtClean="0"/>
              <a:t>  Sichuan </a:t>
            </a:r>
            <a:r>
              <a:rPr lang="en-US" sz="1600" dirty="0" err="1" smtClean="0"/>
              <a:t>vert</a:t>
            </a:r>
            <a:r>
              <a:rPr lang="en-US" sz="1600" dirty="0" smtClean="0"/>
              <a:t> = </a:t>
            </a:r>
            <a:r>
              <a:rPr lang="en-US" sz="1600" i="1" dirty="0" err="1" smtClean="0"/>
              <a:t>Zanthoxylum</a:t>
            </a:r>
            <a:r>
              <a:rPr lang="en-US" sz="1600" i="1" dirty="0" smtClean="0"/>
              <a:t>  </a:t>
            </a:r>
            <a:r>
              <a:rPr lang="en-US" sz="1600" i="1" dirty="0" err="1" smtClean="0"/>
              <a:t>schinifolium</a:t>
            </a:r>
            <a:r>
              <a:rPr lang="en-US" sz="1600" dirty="0" smtClean="0"/>
              <a:t> </a:t>
            </a:r>
            <a:r>
              <a:rPr lang="en-US" sz="1600" dirty="0" err="1" smtClean="0"/>
              <a:t>ou</a:t>
            </a:r>
            <a:r>
              <a:rPr lang="en-US" sz="1600" dirty="0" smtClean="0"/>
              <a:t> </a:t>
            </a:r>
            <a:r>
              <a:rPr lang="en-US" sz="1600" i="1" dirty="0" err="1" smtClean="0"/>
              <a:t>Z.armatum</a:t>
            </a:r>
            <a:r>
              <a:rPr lang="en-US" sz="1600" dirty="0" smtClean="0"/>
              <a:t>? Qing/Zhu </a:t>
            </a:r>
            <a:r>
              <a:rPr lang="en-US" sz="1600" dirty="0" err="1" smtClean="0"/>
              <a:t>Yie</a:t>
            </a:r>
            <a:r>
              <a:rPr lang="en-US" sz="1600" dirty="0" smtClean="0"/>
              <a:t>   </a:t>
            </a:r>
            <a:r>
              <a:rPr lang="en-US" sz="1600" dirty="0" err="1" smtClean="0"/>
              <a:t>Hua</a:t>
            </a:r>
            <a:r>
              <a:rPr lang="en-US" sz="1600" dirty="0" smtClean="0"/>
              <a:t> Jiao</a:t>
            </a:r>
          </a:p>
          <a:p>
            <a:endParaRPr lang="en-US" sz="1600" dirty="0">
              <a:latin typeface="Gotham Book" panose="02000603040000020004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3351" y="1862241"/>
            <a:ext cx="7666011" cy="1368152"/>
          </a:xfrm>
          <a:prstGeom prst="rect">
            <a:avLst/>
          </a:prstGeom>
          <a:noFill/>
          <a:ln w="31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857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1043608" y="1556792"/>
            <a:ext cx="7128792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559011" y="1533932"/>
            <a:ext cx="1944216" cy="45719"/>
          </a:xfrm>
          <a:prstGeom prst="rect">
            <a:avLst/>
          </a:prstGeom>
          <a:solidFill>
            <a:srgbClr val="002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051720" y="1107262"/>
            <a:ext cx="532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Conclusion  de la Première partie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7731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TGMKG1\Desktop\PHOTOS\Mozaïque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"/>
          <a:stretch/>
        </p:blipFill>
        <p:spPr bwMode="auto">
          <a:xfrm>
            <a:off x="-48018" y="0"/>
            <a:ext cx="4946664" cy="686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STGMKG1\Desktop\PHOTOS\Mozaïqu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174" y="0"/>
            <a:ext cx="4793346" cy="686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38550" r="34830" b="34739"/>
          <a:stretch/>
        </p:blipFill>
        <p:spPr>
          <a:xfrm rot="18885355">
            <a:off x="1231210" y="1253237"/>
            <a:ext cx="4581548" cy="44656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700000">
            <a:off x="835127" y="2289755"/>
            <a:ext cx="2580797" cy="2521353"/>
          </a:xfrm>
          <a:prstGeom prst="rect">
            <a:avLst/>
          </a:prstGeom>
          <a:solidFill>
            <a:srgbClr val="002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88" tIns="59894" rIns="119788" bIns="59894"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-125141" y="3382217"/>
            <a:ext cx="4501331" cy="397983"/>
          </a:xfrm>
          <a:prstGeom prst="rect">
            <a:avLst/>
          </a:prstGeom>
          <a:noFill/>
        </p:spPr>
        <p:txBody>
          <a:bodyPr wrap="square" lIns="119814" tIns="59907" rIns="119814" bIns="59907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+mj-lt"/>
              </a:rPr>
              <a:t>MERCI DE VOTRE ATTENTION</a:t>
            </a:r>
            <a:endParaRPr lang="fr-FR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2" descr="S:\COMMUNICATION\2015\CHARTE GRAPHIQUE GROUPE JUIN 2015\LOGOS BASSE DEFINITION\logo ROBERTET GROUPE BLAN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92896"/>
            <a:ext cx="1156289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71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1FBE0-2A99-4BDC-8B4F-CF3E16FA6E0C}" type="slidenum">
              <a:rPr lang="fr-FR" smtClean="0"/>
              <a:pPr algn="r"/>
              <a:t>16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971600" y="1628800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1600" dirty="0" smtClean="0"/>
              <a:t>Analyses ADN </a:t>
            </a:r>
            <a:r>
              <a:rPr lang="en-US" sz="1600" dirty="0" err="1" smtClean="0"/>
              <a:t>discriminantes</a:t>
            </a:r>
            <a:r>
              <a:rPr lang="en-US" sz="1600" dirty="0" smtClean="0"/>
              <a:t> et </a:t>
            </a:r>
            <a:r>
              <a:rPr lang="en-US" sz="1600" dirty="0" err="1" smtClean="0"/>
              <a:t>complémentaires</a:t>
            </a:r>
            <a:endParaRPr lang="en-US" sz="1600" dirty="0" smtClean="0"/>
          </a:p>
          <a:p>
            <a:endParaRPr lang="en-US" sz="1600" dirty="0">
              <a:latin typeface="Gotham Book" panose="02000603040000020004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9992" y="2492896"/>
            <a:ext cx="5400600" cy="648072"/>
          </a:xfrm>
          <a:prstGeom prst="rect">
            <a:avLst/>
          </a:prstGeom>
          <a:noFill/>
          <a:ln w="31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1043608" y="1556792"/>
            <a:ext cx="7128792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559011" y="1533932"/>
            <a:ext cx="1944216" cy="45719"/>
          </a:xfrm>
          <a:prstGeom prst="rect">
            <a:avLst/>
          </a:prstGeom>
          <a:solidFill>
            <a:srgbClr val="002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051720" y="1107262"/>
            <a:ext cx="532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Conclusion</a:t>
            </a:r>
            <a:endParaRPr lang="fr-FR" b="1" dirty="0"/>
          </a:p>
        </p:txBody>
      </p:sp>
      <p:pic>
        <p:nvPicPr>
          <p:cNvPr id="12" name="Image1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99992" y="2852936"/>
            <a:ext cx="4276576" cy="3628504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6948264" y="5085184"/>
            <a:ext cx="1872208" cy="6480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6876256" y="4437112"/>
            <a:ext cx="1872208" cy="64807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5076056" y="5517232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Asie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292080" y="3212976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Afrique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4589124" cy="219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37312"/>
            <a:ext cx="72009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lèche vers le bas 16"/>
          <p:cNvSpPr/>
          <p:nvPr/>
        </p:nvSpPr>
        <p:spPr>
          <a:xfrm>
            <a:off x="2411760" y="5373216"/>
            <a:ext cx="144016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6876256" y="3933056"/>
            <a:ext cx="2101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err="1" smtClean="0">
                <a:solidFill>
                  <a:srgbClr val="0070C0"/>
                </a:solidFill>
              </a:rPr>
              <a:t>Zanthoxylum</a:t>
            </a:r>
            <a:r>
              <a:rPr lang="fr-FR" sz="1000" dirty="0" smtClean="0">
                <a:solidFill>
                  <a:srgbClr val="0070C0"/>
                </a:solidFill>
              </a:rPr>
              <a:t> </a:t>
            </a:r>
            <a:r>
              <a:rPr lang="fr-FR" sz="1000" i="1" dirty="0" err="1" smtClean="0">
                <a:solidFill>
                  <a:srgbClr val="0070C0"/>
                </a:solidFill>
              </a:rPr>
              <a:t>leprieurii</a:t>
            </a:r>
            <a:r>
              <a:rPr lang="fr-FR" sz="1000" dirty="0" smtClean="0">
                <a:solidFill>
                  <a:srgbClr val="0070C0"/>
                </a:solidFill>
              </a:rPr>
              <a:t> </a:t>
            </a:r>
            <a:r>
              <a:rPr lang="fr-FR" sz="1000" dirty="0" err="1" smtClean="0">
                <a:solidFill>
                  <a:srgbClr val="0070C0"/>
                </a:solidFill>
              </a:rPr>
              <a:t>Guill</a:t>
            </a:r>
            <a:r>
              <a:rPr lang="fr-FR" sz="1000" dirty="0" smtClean="0">
                <a:solidFill>
                  <a:srgbClr val="0070C0"/>
                </a:solidFill>
              </a:rPr>
              <a:t>. &amp; </a:t>
            </a:r>
            <a:r>
              <a:rPr lang="fr-FR" sz="1000" dirty="0" err="1" smtClean="0">
                <a:solidFill>
                  <a:srgbClr val="0070C0"/>
                </a:solidFill>
              </a:rPr>
              <a:t>Perr</a:t>
            </a:r>
            <a:r>
              <a:rPr lang="fr-FR" sz="1000" dirty="0" smtClean="0">
                <a:solidFill>
                  <a:srgbClr val="0070C0"/>
                </a:solidFill>
              </a:rPr>
              <a:t>.</a:t>
            </a:r>
          </a:p>
          <a:p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6223008" y="3645024"/>
            <a:ext cx="2920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err="1" smtClean="0">
                <a:solidFill>
                  <a:srgbClr val="0070C0"/>
                </a:solidFill>
              </a:rPr>
              <a:t>Zanthoxylum</a:t>
            </a:r>
            <a:r>
              <a:rPr lang="fr-FR" sz="1000" dirty="0" smtClean="0">
                <a:solidFill>
                  <a:srgbClr val="0070C0"/>
                </a:solidFill>
              </a:rPr>
              <a:t> </a:t>
            </a:r>
            <a:r>
              <a:rPr lang="fr-FR" sz="1000" i="1" dirty="0" err="1" smtClean="0">
                <a:solidFill>
                  <a:srgbClr val="0070C0"/>
                </a:solidFill>
              </a:rPr>
              <a:t>zanthoxyloides</a:t>
            </a:r>
            <a:r>
              <a:rPr lang="fr-FR" sz="1000" dirty="0" smtClean="0">
                <a:solidFill>
                  <a:srgbClr val="0070C0"/>
                </a:solidFill>
              </a:rPr>
              <a:t> (</a:t>
            </a:r>
            <a:r>
              <a:rPr lang="fr-FR" sz="1000" dirty="0" err="1" smtClean="0">
                <a:solidFill>
                  <a:srgbClr val="0070C0"/>
                </a:solidFill>
              </a:rPr>
              <a:t>Lam</a:t>
            </a:r>
            <a:r>
              <a:rPr lang="fr-FR" sz="1000" dirty="0" smtClean="0">
                <a:solidFill>
                  <a:srgbClr val="0070C0"/>
                </a:solidFill>
              </a:rPr>
              <a:t>.) </a:t>
            </a:r>
            <a:r>
              <a:rPr lang="fr-FR" sz="1000" dirty="0" err="1" smtClean="0">
                <a:solidFill>
                  <a:srgbClr val="0070C0"/>
                </a:solidFill>
              </a:rPr>
              <a:t>Zepern</a:t>
            </a:r>
            <a:r>
              <a:rPr lang="fr-FR" sz="1000" dirty="0" smtClean="0">
                <a:solidFill>
                  <a:srgbClr val="0070C0"/>
                </a:solidFill>
              </a:rPr>
              <a:t>. &amp; </a:t>
            </a:r>
            <a:r>
              <a:rPr lang="fr-FR" sz="1000" dirty="0" err="1" smtClean="0">
                <a:solidFill>
                  <a:srgbClr val="0070C0"/>
                </a:solidFill>
              </a:rPr>
              <a:t>Timler</a:t>
            </a:r>
            <a:endParaRPr lang="fr-FR" sz="1000" dirty="0" smtClean="0">
              <a:solidFill>
                <a:srgbClr val="0070C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31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1043608" y="1556792"/>
            <a:ext cx="7128792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559011" y="1533932"/>
            <a:ext cx="1944216" cy="45719"/>
          </a:xfrm>
          <a:prstGeom prst="rect">
            <a:avLst/>
          </a:prstGeom>
          <a:solidFill>
            <a:srgbClr val="002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838931" y="110726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Déroulé de l’exposé</a:t>
            </a:r>
            <a:endParaRPr lang="fr-FR" dirty="0"/>
          </a:p>
        </p:txBody>
      </p:sp>
      <p:pic>
        <p:nvPicPr>
          <p:cNvPr id="7" name="Picture 2" descr="C:\Users\STGMKG1\Desktop\Cap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83427" y="2149221"/>
            <a:ext cx="194329" cy="16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987824" y="1772816"/>
            <a:ext cx="48245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r>
              <a:rPr lang="fr-FR" dirty="0" smtClean="0"/>
              <a:t>Les baies de </a:t>
            </a:r>
            <a:r>
              <a:rPr lang="fr-FR" dirty="0" err="1" smtClean="0"/>
              <a:t>Zanthoxylums</a:t>
            </a:r>
            <a:endParaRPr lang="fr-FR" dirty="0" smtClean="0"/>
          </a:p>
          <a:p>
            <a:r>
              <a:rPr lang="fr-FR" dirty="0" smtClean="0"/>
              <a:t>Contrôle  des épices et extraits </a:t>
            </a:r>
          </a:p>
          <a:p>
            <a:r>
              <a:rPr lang="fr-FR" dirty="0" smtClean="0"/>
              <a:t>	Macroscopique</a:t>
            </a:r>
          </a:p>
          <a:p>
            <a:endParaRPr lang="fr-FR" dirty="0" smtClean="0"/>
          </a:p>
          <a:p>
            <a:r>
              <a:rPr lang="fr-FR" dirty="0" smtClean="0"/>
              <a:t>	Analytique</a:t>
            </a:r>
          </a:p>
          <a:p>
            <a:endParaRPr lang="fr-FR" dirty="0" smtClean="0"/>
          </a:p>
          <a:p>
            <a:r>
              <a:rPr lang="fr-FR" dirty="0" smtClean="0"/>
              <a:t>Authentification par analyse  ADN-2eme partie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Conclusion</a:t>
            </a:r>
          </a:p>
        </p:txBody>
      </p:sp>
      <p:pic>
        <p:nvPicPr>
          <p:cNvPr id="9" name="Picture 2" descr="C:\Users\STGMKG1\Desktop\Cap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83427" y="2437253"/>
            <a:ext cx="194329" cy="16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STGMKG1\Desktop\Cap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91539" y="2725285"/>
            <a:ext cx="194329" cy="16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STGMKG1\Desktop\Cap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1419" y="3805404"/>
            <a:ext cx="194329" cy="16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STGMKG1\Desktop\Cap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91539" y="3301349"/>
            <a:ext cx="194329" cy="16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1FBE0-2A99-4BDC-8B4F-CF3E16FA6E0C}" type="slidenum">
              <a:rPr lang="fr-FR" smtClean="0"/>
              <a:pPr algn="r"/>
              <a:t>2</a:t>
            </a:fld>
            <a:endParaRPr lang="fr-FR" dirty="0"/>
          </a:p>
        </p:txBody>
      </p:sp>
      <p:pic>
        <p:nvPicPr>
          <p:cNvPr id="14" name="Picture 2" descr="C:\Users\STGMKG1\Desktop\Cap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83427" y="4669501"/>
            <a:ext cx="194329" cy="16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1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1FBE0-2A99-4BDC-8B4F-CF3E16FA6E0C}" type="slidenum">
              <a:rPr lang="fr-FR" smtClean="0"/>
              <a:pPr algn="r"/>
              <a:t>3</a:t>
            </a:fld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2933491" y="10567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Epices en Parfumerie</a:t>
            </a:r>
            <a:endParaRPr lang="fr-FR" dirty="0"/>
          </a:p>
        </p:txBody>
      </p:sp>
      <p:cxnSp>
        <p:nvCxnSpPr>
          <p:cNvPr id="20" name="Connecteur droit 19"/>
          <p:cNvCxnSpPr/>
          <p:nvPr/>
        </p:nvCxnSpPr>
        <p:spPr>
          <a:xfrm>
            <a:off x="1138168" y="1468024"/>
            <a:ext cx="7128792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653571" y="1445164"/>
            <a:ext cx="1944216" cy="45719"/>
          </a:xfrm>
          <a:prstGeom prst="rect">
            <a:avLst/>
          </a:prstGeom>
          <a:solidFill>
            <a:srgbClr val="002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1112042" y="1796318"/>
            <a:ext cx="1584176" cy="1584176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 w="3175">
            <a:solidFill>
              <a:srgbClr val="002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899592" y="3933056"/>
            <a:ext cx="2016224" cy="1584176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 w="3175">
            <a:solidFill>
              <a:srgbClr val="002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7380312" y="3068960"/>
            <a:ext cx="1584176" cy="158417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3175">
            <a:solidFill>
              <a:srgbClr val="002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6948264" y="4797152"/>
            <a:ext cx="1584176" cy="158417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 w="3175">
            <a:solidFill>
              <a:srgbClr val="002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6156176" y="1829900"/>
            <a:ext cx="1584176" cy="158417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 w="3175">
            <a:solidFill>
              <a:srgbClr val="002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1112042" y="5485023"/>
            <a:ext cx="1625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/>
              <a:t>Zanthoxylum</a:t>
            </a:r>
            <a:endParaRPr lang="fr-FR" sz="1200" dirty="0" smtClean="0"/>
          </a:p>
          <a:p>
            <a:pPr algn="ctr"/>
            <a:r>
              <a:rPr lang="fr-FR" sz="1200" b="1" dirty="0" smtClean="0"/>
              <a:t>Rutacées</a:t>
            </a:r>
            <a:endParaRPr lang="fr-FR" sz="1200" b="1" dirty="0"/>
          </a:p>
        </p:txBody>
      </p:sp>
      <p:sp>
        <p:nvSpPr>
          <p:cNvPr id="41" name="ZoneTexte 40"/>
          <p:cNvSpPr txBox="1"/>
          <p:nvPr/>
        </p:nvSpPr>
        <p:spPr>
          <a:xfrm>
            <a:off x="1112042" y="3414076"/>
            <a:ext cx="1625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/>
              <a:t>Schinus</a:t>
            </a:r>
            <a:endParaRPr lang="fr-FR" sz="1200" dirty="0" smtClean="0"/>
          </a:p>
          <a:p>
            <a:pPr algn="ctr"/>
            <a:r>
              <a:rPr lang="fr-FR" sz="1200" dirty="0" err="1" smtClean="0"/>
              <a:t>Anarcadiacees</a:t>
            </a:r>
            <a:endParaRPr lang="fr-FR" sz="1200" dirty="0"/>
          </a:p>
        </p:txBody>
      </p:sp>
      <p:sp>
        <p:nvSpPr>
          <p:cNvPr id="42" name="ZoneTexte 41"/>
          <p:cNvSpPr txBox="1"/>
          <p:nvPr/>
        </p:nvSpPr>
        <p:spPr>
          <a:xfrm>
            <a:off x="3127389" y="3742535"/>
            <a:ext cx="133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Baies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5164866" y="3777103"/>
            <a:ext cx="147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Poivres vrais</a:t>
            </a:r>
            <a:endParaRPr lang="fr-FR" dirty="0"/>
          </a:p>
        </p:txBody>
      </p:sp>
      <p:sp>
        <p:nvSpPr>
          <p:cNvPr id="44" name="ZoneTexte 43"/>
          <p:cNvSpPr txBox="1"/>
          <p:nvPr/>
        </p:nvSpPr>
        <p:spPr>
          <a:xfrm>
            <a:off x="3687491" y="3082817"/>
            <a:ext cx="1994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NOMBREUSES MP</a:t>
            </a:r>
            <a:endParaRPr lang="fr-FR" dirty="0"/>
          </a:p>
        </p:txBody>
      </p:sp>
      <p:sp>
        <p:nvSpPr>
          <p:cNvPr id="45" name="Rectangle 44"/>
          <p:cNvSpPr/>
          <p:nvPr/>
        </p:nvSpPr>
        <p:spPr>
          <a:xfrm>
            <a:off x="3609871" y="2991435"/>
            <a:ext cx="2039816" cy="561140"/>
          </a:xfrm>
          <a:prstGeom prst="rect">
            <a:avLst/>
          </a:prstGeom>
          <a:noFill/>
          <a:ln w="9525">
            <a:solidFill>
              <a:srgbClr val="00285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6" tIns="46883" rIns="93766" bIns="46883" rtlCol="0" anchor="ctr"/>
          <a:lstStyle/>
          <a:p>
            <a:pPr algn="ctr"/>
            <a:endParaRPr lang="fr-FR"/>
          </a:p>
        </p:txBody>
      </p:sp>
      <p:sp>
        <p:nvSpPr>
          <p:cNvPr id="46" name="ZoneTexte 45"/>
          <p:cNvSpPr txBox="1"/>
          <p:nvPr/>
        </p:nvSpPr>
        <p:spPr>
          <a:xfrm>
            <a:off x="6115295" y="3823270"/>
            <a:ext cx="1625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/>
              <a:t>Piper</a:t>
            </a:r>
          </a:p>
          <a:p>
            <a:pPr algn="ctr"/>
            <a:r>
              <a:rPr lang="fr-FR" sz="1200" i="1" dirty="0" err="1" smtClean="0"/>
              <a:t>Piperacées</a:t>
            </a:r>
            <a:endParaRPr lang="fr-FR" sz="1200" i="1" dirty="0"/>
          </a:p>
        </p:txBody>
      </p:sp>
      <p:sp>
        <p:nvSpPr>
          <p:cNvPr id="47" name="ZoneTexte 46"/>
          <p:cNvSpPr txBox="1"/>
          <p:nvPr/>
        </p:nvSpPr>
        <p:spPr>
          <a:xfrm>
            <a:off x="3779912" y="1628800"/>
            <a:ext cx="1625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Racines</a:t>
            </a:r>
          </a:p>
          <a:p>
            <a:pPr algn="ctr"/>
            <a:r>
              <a:rPr lang="fr-FR" sz="1200" dirty="0" smtClean="0"/>
              <a:t>Écorces </a:t>
            </a:r>
          </a:p>
          <a:p>
            <a:pPr algn="ctr"/>
            <a:r>
              <a:rPr lang="fr-FR" sz="1200" dirty="0" smtClean="0"/>
              <a:t>Graines</a:t>
            </a:r>
          </a:p>
        </p:txBody>
      </p:sp>
      <p:pic>
        <p:nvPicPr>
          <p:cNvPr id="48" name="Image 13" descr="http://upload.wikimedia.org/wikipedia/commons/f/f8/Piper_cubeba_-_K%C3%B6hler%E2%80%93s_Medizinal-Pflanzen-2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4437112"/>
            <a:ext cx="2016224" cy="2005777"/>
          </a:xfrm>
          <a:prstGeom prst="rect">
            <a:avLst/>
          </a:prstGeom>
          <a:noFill/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1628800"/>
            <a:ext cx="1115616" cy="1333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31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1FBE0-2A99-4BDC-8B4F-CF3E16FA6E0C}" type="slidenum">
              <a:rPr lang="fr-FR" smtClean="0"/>
              <a:pPr algn="r"/>
              <a:t>4</a:t>
            </a:fld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1138168" y="1468024"/>
            <a:ext cx="7128792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653571" y="1445164"/>
            <a:ext cx="1944216" cy="45719"/>
          </a:xfrm>
          <a:prstGeom prst="rect">
            <a:avLst/>
          </a:prstGeom>
          <a:solidFill>
            <a:srgbClr val="002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2933490" y="1056724"/>
            <a:ext cx="4230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Zanthoxylums</a:t>
            </a:r>
            <a:r>
              <a:rPr lang="fr-FR" dirty="0" smtClean="0"/>
              <a:t> et dérivés  </a:t>
            </a:r>
            <a:endParaRPr lang="fr-FR" dirty="0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31489" r="12360" b="24267"/>
          <a:stretch/>
        </p:blipFill>
        <p:spPr>
          <a:xfrm flipH="1">
            <a:off x="0" y="4869160"/>
            <a:ext cx="3629725" cy="1720198"/>
          </a:xfrm>
          <a:prstGeom prst="rect">
            <a:avLst/>
          </a:prstGeom>
        </p:spPr>
      </p:pic>
      <p:sp>
        <p:nvSpPr>
          <p:cNvPr id="31" name="Espace réservé du numéro de diapositive 2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1FBE0-2A99-4BDC-8B4F-CF3E16FA6E0C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2" name="Connecteur droit 31"/>
          <p:cNvCxnSpPr/>
          <p:nvPr/>
        </p:nvCxnSpPr>
        <p:spPr>
          <a:xfrm>
            <a:off x="1138168" y="1468024"/>
            <a:ext cx="7128792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653571" y="1445164"/>
            <a:ext cx="1944216" cy="45719"/>
          </a:xfrm>
          <a:prstGeom prst="rect">
            <a:avLst/>
          </a:prstGeom>
          <a:solidFill>
            <a:srgbClr val="002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179512" y="1484784"/>
            <a:ext cx="2016224" cy="1584176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 w="3175">
            <a:solidFill>
              <a:srgbClr val="002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3635896" y="1772816"/>
            <a:ext cx="2286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FAMILLE des Rutacées</a:t>
            </a:r>
            <a:endParaRPr lang="fr-FR" b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3563888" y="2348880"/>
            <a:ext cx="2492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GENRES ou sous genres?</a:t>
            </a:r>
          </a:p>
          <a:p>
            <a:endParaRPr lang="fr-FR" dirty="0" smtClean="0"/>
          </a:p>
          <a:p>
            <a:r>
              <a:rPr lang="fr-FR" dirty="0" smtClean="0"/>
              <a:t>=&gt; </a:t>
            </a:r>
            <a:r>
              <a:rPr lang="fr-FR" i="1" dirty="0" err="1" smtClean="0"/>
              <a:t>Zanthoxylum</a:t>
            </a:r>
            <a:r>
              <a:rPr lang="fr-FR" dirty="0" smtClean="0"/>
              <a:t> (Asie)</a:t>
            </a:r>
          </a:p>
          <a:p>
            <a:r>
              <a:rPr lang="fr-FR" dirty="0" smtClean="0"/>
              <a:t>=&gt; </a:t>
            </a:r>
            <a:r>
              <a:rPr lang="fr-FR" i="1" dirty="0" err="1" smtClean="0"/>
              <a:t>Fagara</a:t>
            </a:r>
            <a:r>
              <a:rPr lang="fr-FR" i="1" dirty="0" smtClean="0"/>
              <a:t> </a:t>
            </a:r>
            <a:r>
              <a:rPr lang="fr-FR" dirty="0" smtClean="0"/>
              <a:t>(Afrique)</a:t>
            </a:r>
            <a:endParaRPr lang="fr-FR" dirty="0"/>
          </a:p>
        </p:txBody>
      </p:sp>
      <p:pic>
        <p:nvPicPr>
          <p:cNvPr id="43" name="Picture 2" descr="C:\Users\Administrateur\Documents\POIVRE\772A09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645024"/>
            <a:ext cx="4320480" cy="2880320"/>
          </a:xfrm>
          <a:prstGeom prst="rect">
            <a:avLst/>
          </a:prstGeom>
          <a:noFill/>
        </p:spPr>
      </p:pic>
      <p:pic>
        <p:nvPicPr>
          <p:cNvPr id="44" name="Picture 20" descr="Zanthoxylum simulans: Ripening Chinese Sichuan pepp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1052736"/>
            <a:ext cx="18907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1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140968"/>
            <a:ext cx="2411413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31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1FBE0-2A99-4BDC-8B4F-CF3E16FA6E0C}" type="slidenum">
              <a:rPr lang="fr-FR" smtClean="0"/>
              <a:pPr algn="r"/>
              <a:t>5</a:t>
            </a:fld>
            <a:endParaRPr lang="fr-FR" dirty="0"/>
          </a:p>
        </p:txBody>
      </p:sp>
      <p:pic>
        <p:nvPicPr>
          <p:cNvPr id="3" name="Image 2" descr="S:\DNA GENSEE\Publi Zantho 9 Echs- 01.20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76875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lipse 3"/>
          <p:cNvSpPr/>
          <p:nvPr/>
        </p:nvSpPr>
        <p:spPr>
          <a:xfrm>
            <a:off x="2843808" y="1772816"/>
            <a:ext cx="1440160" cy="108012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755576" y="4221088"/>
            <a:ext cx="1440160" cy="108012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149080"/>
            <a:ext cx="165618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6300192" y="5445224"/>
            <a:ext cx="18053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fr-FR" sz="1000" dirty="0" smtClean="0">
                <a:latin typeface="Times New Roman" pitchFamily="18" charset="0"/>
                <a:cs typeface="Times New Roman" pitchFamily="18" charset="0"/>
              </a:rPr>
              <a:t>     CHINE « Green Sichuan »</a:t>
            </a:r>
          </a:p>
          <a:p>
            <a:r>
              <a:rPr lang="fr-FR" sz="1100" dirty="0" err="1" smtClean="0">
                <a:latin typeface="Times New Roman" pitchFamily="18" charset="0"/>
                <a:cs typeface="Times New Roman" pitchFamily="18" charset="0"/>
              </a:rPr>
              <a:t>Zanthoxylum</a:t>
            </a:r>
            <a:r>
              <a:rPr lang="fr-FR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100" dirty="0" err="1" smtClean="0">
                <a:latin typeface="Times New Roman" pitchFamily="18" charset="0"/>
                <a:cs typeface="Times New Roman" pitchFamily="18" charset="0"/>
              </a:rPr>
              <a:t>schinifolium</a:t>
            </a:r>
            <a:endParaRPr lang="fr-FR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4932040" y="4221088"/>
            <a:ext cx="1440160" cy="108012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6444208" y="4365104"/>
            <a:ext cx="1440160" cy="108012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2195736" y="4293096"/>
            <a:ext cx="2520280" cy="10801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1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1FBE0-2A99-4BDC-8B4F-CF3E16FA6E0C}" type="slidenum">
              <a:rPr lang="fr-FR" smtClean="0"/>
              <a:pPr algn="r"/>
              <a:t>6</a:t>
            </a:fld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713434"/>
              </p:ext>
            </p:extLst>
          </p:nvPr>
        </p:nvGraphicFramePr>
        <p:xfrm>
          <a:off x="107504" y="1083060"/>
          <a:ext cx="8784976" cy="5226300"/>
        </p:xfrm>
        <a:graphic>
          <a:graphicData uri="http://schemas.openxmlformats.org/drawingml/2006/table">
            <a:tbl>
              <a:tblPr/>
              <a:tblGrid>
                <a:gridCol w="1235603"/>
                <a:gridCol w="1699241"/>
                <a:gridCol w="1959248"/>
                <a:gridCol w="1226588"/>
                <a:gridCol w="2664296"/>
              </a:tblGrid>
              <a:tr h="3228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 err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Nom</a:t>
                      </a:r>
                      <a:r>
                        <a:rPr lang="de-DE" sz="1200" dirty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commun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 err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Botanique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Description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857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Fagara</a:t>
                      </a:r>
                      <a:r>
                        <a:rPr lang="en-US" sz="1200" b="1" dirty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 Burkina Faso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Fagara</a:t>
                      </a:r>
                      <a:r>
                        <a:rPr lang="en-US" sz="120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 </a:t>
                      </a:r>
                      <a:endParaRPr lang="fr-FR" sz="120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zanthoxyloides</a:t>
                      </a:r>
                      <a:endParaRPr lang="fr-FR" sz="120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3-4 mm 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Orange à </a:t>
                      </a:r>
                      <a:r>
                        <a:rPr lang="en-US" sz="1200" dirty="0" err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brun</a:t>
                      </a:r>
                      <a:r>
                        <a:rPr lang="en-US" sz="1200" dirty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 rouge 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Encens</a:t>
                      </a:r>
                      <a:r>
                        <a:rPr lang="en-US" sz="1200" dirty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, </a:t>
                      </a:r>
                      <a:r>
                        <a:rPr lang="en-US" sz="1200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aldéhydée</a:t>
                      </a:r>
                      <a:r>
                        <a:rPr lang="en-US" sz="1200" dirty="0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/ orange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7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Fagara Ghana</a:t>
                      </a:r>
                      <a:endParaRPr lang="fr-FR" sz="120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 err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Fagara</a:t>
                      </a:r>
                      <a:r>
                        <a:rPr lang="en-US" sz="1200" dirty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 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 err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zanthoxyloides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5 mm 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Brun foncé</a:t>
                      </a:r>
                      <a:endParaRPr lang="fr-FR" sz="120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     </a:t>
                      </a:r>
                      <a:r>
                        <a:rPr lang="en-US" sz="1200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Encens</a:t>
                      </a:r>
                      <a:r>
                        <a:rPr lang="en-US" sz="1200" dirty="0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, </a:t>
                      </a:r>
                      <a:r>
                        <a:rPr lang="en-US" sz="1200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aldéhydée</a:t>
                      </a:r>
                      <a:r>
                        <a:rPr lang="en-US" sz="1200" dirty="0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/ orange</a:t>
                      </a:r>
                      <a:endParaRPr lang="fr-FR" sz="1200" dirty="0" smtClean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7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Fagara Cameroun</a:t>
                      </a:r>
                      <a:endParaRPr lang="fr-FR" sz="120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 err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Fagara</a:t>
                      </a:r>
                      <a:r>
                        <a:rPr lang="en-US" sz="1200" dirty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 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 err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zanthoxyloides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 6 to 8 mm,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Brun foncé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aspect du bois.</a:t>
                      </a: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Note </a:t>
                      </a:r>
                      <a:r>
                        <a:rPr lang="en-US" sz="1200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rosée</a:t>
                      </a:r>
                      <a:r>
                        <a:rPr lang="en-US" sz="1200" dirty="0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/</a:t>
                      </a:r>
                      <a:r>
                        <a:rPr lang="en-US" sz="1200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menthée</a:t>
                      </a:r>
                      <a:r>
                        <a:rPr lang="en-US" sz="1200" dirty="0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,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Géranium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7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200" b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Fagara Cameroun</a:t>
                      </a:r>
                      <a:endParaRPr lang="fr-FR" sz="120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Zanthoxylum leprieurii</a:t>
                      </a:r>
                      <a:endParaRPr lang="fr-FR" sz="120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5 mm 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Brun rouge.</a:t>
                      </a:r>
                      <a:endParaRPr lang="fr-FR" sz="120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Aldéhydé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8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Timur Nepal</a:t>
                      </a:r>
                      <a:endParaRPr lang="fr-FR" sz="120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 err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Zanthoxylum</a:t>
                      </a:r>
                      <a:r>
                        <a:rPr lang="en-US" sz="1200" i="1" dirty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200" i="1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armatum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4 mm 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Brun violacé</a:t>
                      </a:r>
                      <a:endParaRPr lang="fr-FR" sz="120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Pamplemousse</a:t>
                      </a:r>
                      <a:r>
                        <a:rPr lang="en-US" sz="1200" dirty="0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, passion, </a:t>
                      </a:r>
                      <a:r>
                        <a:rPr lang="en-US" sz="1200" baseline="0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effet</a:t>
                      </a:r>
                      <a:r>
                        <a:rPr lang="en-US" sz="1200" baseline="0" dirty="0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électrisant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86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Sichuan rouge</a:t>
                      </a:r>
                      <a:endParaRPr lang="fr-FR" sz="120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Chine</a:t>
                      </a:r>
                      <a:endParaRPr lang="fr-FR" sz="120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Zanthoxylum piperitum </a:t>
                      </a:r>
                      <a:r>
                        <a:rPr lang="en-US" sz="120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ou </a:t>
                      </a:r>
                      <a:r>
                        <a:rPr lang="en-US" sz="1200" i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Zanthoxylum bungeanum</a:t>
                      </a:r>
                      <a:endParaRPr lang="fr-FR" sz="120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4 mm 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Rouge </a:t>
                      </a:r>
                      <a:r>
                        <a:rPr lang="en-US" sz="1200" dirty="0" err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brun</a:t>
                      </a:r>
                      <a:r>
                        <a:rPr lang="en-US" sz="1200" dirty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violacé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Bergamote</a:t>
                      </a:r>
                      <a:r>
                        <a:rPr lang="en-US" sz="1200" dirty="0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, </a:t>
                      </a:r>
                      <a:r>
                        <a:rPr lang="en-US" sz="1200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métallique</a:t>
                      </a:r>
                      <a:r>
                        <a:rPr lang="en-US" sz="1200" dirty="0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, </a:t>
                      </a:r>
                      <a:r>
                        <a:rPr lang="en-US" sz="1200" baseline="0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effet</a:t>
                      </a:r>
                      <a:r>
                        <a:rPr lang="en-US" sz="1200" baseline="0" dirty="0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électrisant</a:t>
                      </a:r>
                      <a:r>
                        <a:rPr lang="en-US" sz="1200" baseline="0" dirty="0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 puissant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8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Sansho Japon</a:t>
                      </a:r>
                      <a:endParaRPr lang="fr-FR" sz="120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Zanthoxylum piperitum</a:t>
                      </a:r>
                      <a:endParaRPr lang="fr-FR" sz="120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5 mm </a:t>
                      </a:r>
                      <a:endParaRPr lang="fr-FR" sz="120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Vert</a:t>
                      </a:r>
                      <a:r>
                        <a:rPr lang="en-US" sz="1200" dirty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 olive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Citronnelle</a:t>
                      </a:r>
                      <a:r>
                        <a:rPr lang="en-US" sz="1200" dirty="0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, </a:t>
                      </a:r>
                      <a:r>
                        <a:rPr lang="en-US" sz="1200" baseline="0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effet</a:t>
                      </a:r>
                      <a:r>
                        <a:rPr lang="en-US" sz="1200" baseline="0" dirty="0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électrisant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7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Sichuan </a:t>
                      </a:r>
                      <a:r>
                        <a:rPr lang="en-US" sz="1200" b="1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Vert</a:t>
                      </a:r>
                      <a:r>
                        <a:rPr lang="en-US" sz="1200" b="1" dirty="0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 Chine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 err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Zanthoxylum</a:t>
                      </a:r>
                      <a:r>
                        <a:rPr lang="en-US" sz="1200" i="1" dirty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200" i="1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schinifolium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 5 mm </a:t>
                      </a:r>
                      <a:endParaRPr lang="fr-FR" sz="120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Vert</a:t>
                      </a:r>
                      <a:r>
                        <a:rPr lang="en-US" sz="1200" dirty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 olive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Cumin, lime, bergamote,</a:t>
                      </a:r>
                      <a:r>
                        <a:rPr lang="en-US" sz="1200" dirty="0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effet</a:t>
                      </a:r>
                      <a:r>
                        <a:rPr lang="en-US" sz="1200" baseline="0" dirty="0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rgbClr val="00000A"/>
                          </a:solidFill>
                          <a:latin typeface="Myriad pro"/>
                          <a:ea typeface="MS Mincho"/>
                          <a:cs typeface="Times New Roman"/>
                        </a:rPr>
                        <a:t>électrisant</a:t>
                      </a:r>
                      <a:endParaRPr lang="fr-FR" sz="1200" dirty="0">
                        <a:solidFill>
                          <a:srgbClr val="00000A"/>
                        </a:solidFill>
                        <a:latin typeface="Myriad pro"/>
                        <a:ea typeface="MS Mincho"/>
                        <a:cs typeface="Times New Roman"/>
                      </a:endParaRPr>
                    </a:p>
                  </a:txBody>
                  <a:tcPr marL="6254" marR="31270" marT="31270" marB="3127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31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1FBE0-2A99-4BDC-8B4F-CF3E16FA6E0C}" type="slidenum">
              <a:rPr lang="fr-FR" smtClean="0"/>
              <a:pPr algn="r"/>
              <a:t>7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843808" y="5661248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GC MS</a:t>
            </a:r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4788024" y="1844824"/>
          <a:ext cx="4032448" cy="1368150"/>
        </p:xfrm>
        <a:graphic>
          <a:graphicData uri="http://schemas.openxmlformats.org/drawingml/2006/table">
            <a:tbl>
              <a:tblPr/>
              <a:tblGrid>
                <a:gridCol w="2266412"/>
                <a:gridCol w="883018"/>
                <a:gridCol w="883018"/>
              </a:tblGrid>
              <a:tr h="27363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COMPOSE   %CPG 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Tw Cen MT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CO2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HE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3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TERPENES et SESQUITERPENES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11,1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60,9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3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ESTERS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24,5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7,7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3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ALCOOLS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6,6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28,7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3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COMPOSES </a:t>
                      </a:r>
                      <a:r>
                        <a:rPr lang="fr-FR" sz="1100" b="0" i="0" u="none" strike="noStrike" smtClean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SEMI</a:t>
                      </a:r>
                      <a:r>
                        <a:rPr lang="fr-FR" sz="1100" b="0" i="0" u="none" strike="noStrike" baseline="0" smtClean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 VOLATILS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Tw Cen MT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51,0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059832" y="3356992"/>
            <a:ext cx="2255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Extraction </a:t>
            </a:r>
          </a:p>
          <a:p>
            <a:pPr algn="ctr"/>
            <a:r>
              <a:rPr lang="fr-FR" dirty="0" smtClean="0"/>
              <a:t>par CO2 Supercritique</a:t>
            </a:r>
            <a:endParaRPr lang="fr-FR" dirty="0"/>
          </a:p>
        </p:txBody>
      </p:sp>
      <p:sp>
        <p:nvSpPr>
          <p:cNvPr id="7" name="Flèche vers le bas 6"/>
          <p:cNvSpPr/>
          <p:nvPr/>
        </p:nvSpPr>
        <p:spPr>
          <a:xfrm>
            <a:off x="4211960" y="4293096"/>
            <a:ext cx="14401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347864" y="5229200"/>
            <a:ext cx="2011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Analyses chimiques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067944" y="5949280"/>
            <a:ext cx="77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HPTLC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220072" y="5661248"/>
            <a:ext cx="103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HPLC-MS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23528" y="1196752"/>
            <a:ext cx="1313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PROTOCOLE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940152" y="1412776"/>
            <a:ext cx="1475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Poivre de Sichuan</a:t>
            </a:r>
            <a:endParaRPr lang="fr-FR" sz="1400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683568" y="2348880"/>
            <a:ext cx="1989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Lots industriels</a:t>
            </a:r>
          </a:p>
          <a:p>
            <a:r>
              <a:rPr lang="fr-FR" dirty="0" smtClean="0"/>
              <a:t>(valeur statistique) </a:t>
            </a:r>
            <a:endParaRPr lang="fr-FR" dirty="0"/>
          </a:p>
        </p:txBody>
      </p:sp>
      <p:sp>
        <p:nvSpPr>
          <p:cNvPr id="15" name="Flèche droite 14"/>
          <p:cNvSpPr/>
          <p:nvPr/>
        </p:nvSpPr>
        <p:spPr>
          <a:xfrm>
            <a:off x="2483768" y="2492896"/>
            <a:ext cx="5760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3563888" y="2276872"/>
            <a:ext cx="94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Broyage</a:t>
            </a:r>
            <a:endParaRPr lang="fr-FR" dirty="0"/>
          </a:p>
        </p:txBody>
      </p:sp>
      <p:pic>
        <p:nvPicPr>
          <p:cNvPr id="18" name="Image 1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140968"/>
            <a:ext cx="259228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lèche vers le bas 18"/>
          <p:cNvSpPr/>
          <p:nvPr/>
        </p:nvSpPr>
        <p:spPr>
          <a:xfrm>
            <a:off x="4067944" y="2852936"/>
            <a:ext cx="14401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1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 7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00808"/>
            <a:ext cx="6810271" cy="419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1FBE0-2A99-4BDC-8B4F-CF3E16FA6E0C}" type="slidenum">
              <a:rPr lang="fr-FR" smtClean="0"/>
              <a:pPr algn="r"/>
              <a:t>8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51520" y="328498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Esters/Aldéhydes</a:t>
            </a:r>
            <a:endParaRPr lang="fr-FR" b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3607001" y="1052736"/>
            <a:ext cx="158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+mj-lt"/>
              </a:rPr>
              <a:t>Analyse</a:t>
            </a:r>
            <a:r>
              <a:rPr lang="en-US" b="1" dirty="0" smtClean="0">
                <a:latin typeface="+mj-lt"/>
              </a:rPr>
              <a:t> HPTLC</a:t>
            </a:r>
            <a:endParaRPr lang="en-US" b="1" dirty="0">
              <a:latin typeface="+mj-lt"/>
            </a:endParaRPr>
          </a:p>
        </p:txBody>
      </p:sp>
      <p:sp>
        <p:nvSpPr>
          <p:cNvPr id="33" name="Espace réservé du numéro de diapositive 3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23528" y="1268760"/>
            <a:ext cx="23401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Hexane/</a:t>
            </a:r>
            <a:r>
              <a:rPr lang="fr-FR" sz="1200" dirty="0" err="1" smtClean="0"/>
              <a:t>AcOEt</a:t>
            </a:r>
            <a:r>
              <a:rPr lang="fr-FR" sz="1200" dirty="0" smtClean="0"/>
              <a:t>/Acétone (25/8/1.5)</a:t>
            </a:r>
          </a:p>
          <a:p>
            <a:r>
              <a:rPr lang="fr-FR" sz="1200" dirty="0" smtClean="0"/>
              <a:t>Révélation </a:t>
            </a:r>
            <a:r>
              <a:rPr lang="fr-FR" sz="1200" dirty="0" err="1" smtClean="0"/>
              <a:t>anisaldéhyde</a:t>
            </a:r>
            <a:endParaRPr lang="fr-FR" sz="1200" dirty="0" smtClean="0"/>
          </a:p>
          <a:p>
            <a:endParaRPr lang="fr-FR" dirty="0" smtClean="0"/>
          </a:p>
        </p:txBody>
      </p:sp>
      <p:sp>
        <p:nvSpPr>
          <p:cNvPr id="30" name="ZoneTexte 29"/>
          <p:cNvSpPr txBox="1"/>
          <p:nvPr/>
        </p:nvSpPr>
        <p:spPr>
          <a:xfrm>
            <a:off x="323528" y="5157192"/>
            <a:ext cx="131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S</a:t>
            </a:r>
            <a:r>
              <a:rPr lang="fr-FR" b="1" dirty="0" err="1" smtClean="0">
                <a:solidFill>
                  <a:srgbClr val="0070C0"/>
                </a:solidFill>
              </a:rPr>
              <a:t>anshools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67544" y="2564904"/>
            <a:ext cx="153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terpènes</a:t>
            </a:r>
            <a:endParaRPr lang="fr-FR" b="1" dirty="0"/>
          </a:p>
        </p:txBody>
      </p:sp>
      <p:sp>
        <p:nvSpPr>
          <p:cNvPr id="35" name="ZoneTexte 34"/>
          <p:cNvSpPr txBox="1"/>
          <p:nvPr/>
        </p:nvSpPr>
        <p:spPr>
          <a:xfrm>
            <a:off x="2082209" y="5949280"/>
            <a:ext cx="1265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    Sichuan R B.</a:t>
            </a:r>
            <a:endParaRPr lang="fr-FR" sz="1200" b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1691680" y="5805264"/>
            <a:ext cx="2294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Sichuan R                      </a:t>
            </a:r>
            <a:r>
              <a:rPr lang="fr-FR" sz="1200" b="1" dirty="0" err="1" smtClean="0"/>
              <a:t>Sansho</a:t>
            </a:r>
            <a:r>
              <a:rPr lang="fr-FR" sz="1200" b="1" dirty="0" smtClean="0"/>
              <a:t>   </a:t>
            </a:r>
          </a:p>
          <a:p>
            <a:endParaRPr lang="fr-FR" sz="1400" dirty="0"/>
          </a:p>
        </p:txBody>
      </p:sp>
      <p:sp>
        <p:nvSpPr>
          <p:cNvPr id="37" name="ZoneTexte 36"/>
          <p:cNvSpPr txBox="1"/>
          <p:nvPr/>
        </p:nvSpPr>
        <p:spPr>
          <a:xfrm>
            <a:off x="3563888" y="5949280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Sichuan vert</a:t>
            </a:r>
            <a:endParaRPr lang="fr-FR" sz="1200" b="1" dirty="0"/>
          </a:p>
        </p:txBody>
      </p:sp>
      <p:sp>
        <p:nvSpPr>
          <p:cNvPr id="48" name="ZoneTexte 47"/>
          <p:cNvSpPr txBox="1"/>
          <p:nvPr/>
        </p:nvSpPr>
        <p:spPr>
          <a:xfrm>
            <a:off x="4427984" y="5805264"/>
            <a:ext cx="1049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/>
              <a:t>Timur</a:t>
            </a:r>
            <a:endParaRPr lang="fr-FR" sz="1200" b="1" dirty="0"/>
          </a:p>
        </p:txBody>
      </p:sp>
      <p:sp>
        <p:nvSpPr>
          <p:cNvPr id="54" name="ZoneTexte 53"/>
          <p:cNvSpPr txBox="1"/>
          <p:nvPr/>
        </p:nvSpPr>
        <p:spPr>
          <a:xfrm>
            <a:off x="5364088" y="220486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55" name="ZoneTexte 54"/>
          <p:cNvSpPr txBox="1"/>
          <p:nvPr/>
        </p:nvSpPr>
        <p:spPr>
          <a:xfrm>
            <a:off x="6012160" y="220486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B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6660232" y="220486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</a:t>
            </a:r>
            <a:endParaRPr lang="fr-FR" dirty="0"/>
          </a:p>
        </p:txBody>
      </p:sp>
      <p:sp>
        <p:nvSpPr>
          <p:cNvPr id="57" name="ZoneTexte 56"/>
          <p:cNvSpPr txBox="1"/>
          <p:nvPr/>
        </p:nvSpPr>
        <p:spPr>
          <a:xfrm>
            <a:off x="7308304" y="220486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</a:t>
            </a:r>
            <a:endParaRPr lang="fr-FR" dirty="0"/>
          </a:p>
        </p:txBody>
      </p:sp>
      <p:sp>
        <p:nvSpPr>
          <p:cNvPr id="58" name="ZoneTexte 57"/>
          <p:cNvSpPr txBox="1"/>
          <p:nvPr/>
        </p:nvSpPr>
        <p:spPr>
          <a:xfrm>
            <a:off x="539552" y="3789040"/>
            <a:ext cx="86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Alcools</a:t>
            </a:r>
            <a:endParaRPr lang="fr-FR" b="1" dirty="0"/>
          </a:p>
        </p:txBody>
      </p:sp>
      <p:sp>
        <p:nvSpPr>
          <p:cNvPr id="59" name="ZoneTexte 58"/>
          <p:cNvSpPr txBox="1"/>
          <p:nvPr/>
        </p:nvSpPr>
        <p:spPr>
          <a:xfrm>
            <a:off x="4644008" y="220486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E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3275856" y="2204864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H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1907704" y="220486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F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2555776" y="2204864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G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3995936" y="2204864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I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5148064" y="5805264"/>
            <a:ext cx="599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Ghana</a:t>
            </a:r>
            <a:endParaRPr lang="fr-FR" sz="1200" b="1" dirty="0"/>
          </a:p>
        </p:txBody>
      </p:sp>
      <p:sp>
        <p:nvSpPr>
          <p:cNvPr id="65" name="ZoneTexte 64"/>
          <p:cNvSpPr txBox="1"/>
          <p:nvPr/>
        </p:nvSpPr>
        <p:spPr>
          <a:xfrm>
            <a:off x="6372200" y="5805264"/>
            <a:ext cx="846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Cameroun</a:t>
            </a:r>
            <a:endParaRPr lang="fr-FR" sz="1200" b="1" dirty="0"/>
          </a:p>
        </p:txBody>
      </p:sp>
      <p:sp>
        <p:nvSpPr>
          <p:cNvPr id="66" name="ZoneTexte 65"/>
          <p:cNvSpPr txBox="1"/>
          <p:nvPr/>
        </p:nvSpPr>
        <p:spPr>
          <a:xfrm>
            <a:off x="6084168" y="6237312"/>
            <a:ext cx="1051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accent6">
                    <a:lumMod val="75000"/>
                  </a:schemeClr>
                </a:solidFill>
              </a:rPr>
              <a:t>FAGARAS</a:t>
            </a:r>
            <a:endParaRPr lang="fr-FR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7" name="Accolade fermante 66"/>
          <p:cNvSpPr/>
          <p:nvPr/>
        </p:nvSpPr>
        <p:spPr>
          <a:xfrm rot="5400000">
            <a:off x="6192180" y="4401108"/>
            <a:ext cx="504056" cy="2592288"/>
          </a:xfrm>
          <a:prstGeom prst="rightBrac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763688" y="5157192"/>
            <a:ext cx="3456384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ZoneTexte 68"/>
          <p:cNvSpPr txBox="1"/>
          <p:nvPr/>
        </p:nvSpPr>
        <p:spPr>
          <a:xfrm>
            <a:off x="6948264" y="5949280"/>
            <a:ext cx="989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Cameroun L.</a:t>
            </a:r>
            <a:endParaRPr lang="fr-FR" sz="1200" b="1" dirty="0"/>
          </a:p>
        </p:txBody>
      </p:sp>
      <p:sp>
        <p:nvSpPr>
          <p:cNvPr id="70" name="ZoneTexte 69"/>
          <p:cNvSpPr txBox="1"/>
          <p:nvPr/>
        </p:nvSpPr>
        <p:spPr>
          <a:xfrm>
            <a:off x="5639434" y="5949280"/>
            <a:ext cx="1001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Burkina Faso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7731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1FBE0-2A99-4BDC-8B4F-CF3E16FA6E0C}" type="slidenum">
              <a:rPr lang="fr-FR" smtClean="0"/>
              <a:pPr algn="r"/>
              <a:t>9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02624" y="2132856"/>
            <a:ext cx="6032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Effet </a:t>
            </a:r>
            <a:r>
              <a:rPr lang="fr-FR" sz="1400" i="1" dirty="0" smtClean="0"/>
              <a:t>MA</a:t>
            </a:r>
            <a:r>
              <a:rPr lang="fr-FR" sz="1400" dirty="0" smtClean="0"/>
              <a:t> (pétillant électrisant, fait saliver, action sur les terminaisons nerveuses)</a:t>
            </a:r>
            <a:endParaRPr lang="fr-FR" sz="1400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750625" y="3140968"/>
            <a:ext cx="7920880" cy="33018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latin typeface="+mj-lt"/>
              </a:rPr>
              <a:t>E</a:t>
            </a:r>
            <a:r>
              <a:rPr lang="fr-FR" sz="2000" b="1" dirty="0" smtClean="0">
                <a:latin typeface="+mj-lt"/>
              </a:rPr>
              <a:t>ffet pétillant/électrisant</a:t>
            </a:r>
          </a:p>
          <a:p>
            <a:r>
              <a:rPr lang="fr-FR" sz="2000" dirty="0" err="1" smtClean="0">
                <a:latin typeface="Tw Cen MT" pitchFamily="34" charset="0"/>
              </a:rPr>
              <a:t>hydroxyalkylamides</a:t>
            </a:r>
            <a:endParaRPr lang="fr-FR" sz="2000" dirty="0" smtClean="0">
              <a:latin typeface="Tw Cen MT" pitchFamily="34" charset="0"/>
            </a:endParaRPr>
          </a:p>
          <a:p>
            <a:endParaRPr lang="fr-FR" dirty="0" smtClean="0">
              <a:latin typeface="Tw Cen MT" pitchFamily="34" charset="0"/>
            </a:endParaRPr>
          </a:p>
          <a:p>
            <a:endParaRPr lang="fr-FR" dirty="0" smtClean="0">
              <a:latin typeface="Tw Cen MT" pitchFamily="34" charset="0"/>
            </a:endParaRPr>
          </a:p>
          <a:p>
            <a:endParaRPr lang="fr-FR" dirty="0" smtClean="0">
              <a:latin typeface="Tw Cen MT" pitchFamily="34" charset="0"/>
            </a:endParaRPr>
          </a:p>
          <a:p>
            <a:endParaRPr lang="en-GB" sz="2600" b="1" dirty="0" smtClean="0">
              <a:latin typeface="Tw Cen MT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fr-FR" dirty="0">
              <a:latin typeface="Tw Cen MT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82673" y="4797152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w Cen MT" pitchFamily="34" charset="0"/>
              </a:rPr>
              <a:t>Alpha </a:t>
            </a:r>
            <a:r>
              <a:rPr lang="fr-FR" sz="2000" dirty="0" err="1" smtClean="0">
                <a:latin typeface="Tw Cen MT" pitchFamily="34" charset="0"/>
              </a:rPr>
              <a:t>hydroxy</a:t>
            </a:r>
            <a:r>
              <a:rPr lang="fr-FR" sz="2000" dirty="0" smtClean="0">
                <a:latin typeface="Tw Cen MT" pitchFamily="34" charset="0"/>
              </a:rPr>
              <a:t> </a:t>
            </a:r>
            <a:r>
              <a:rPr lang="fr-FR" sz="2000" dirty="0" err="1" smtClean="0">
                <a:latin typeface="Tw Cen MT" pitchFamily="34" charset="0"/>
              </a:rPr>
              <a:t>sanshool</a:t>
            </a:r>
            <a:endParaRPr lang="fr-FR" sz="2000" dirty="0">
              <a:latin typeface="Tw Cen MT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27" y="3953885"/>
            <a:ext cx="3943369" cy="84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5081" y="3953885"/>
            <a:ext cx="3704909" cy="79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5287129" y="4810001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w Cen MT" pitchFamily="34" charset="0"/>
              </a:rPr>
              <a:t>Beta </a:t>
            </a:r>
            <a:r>
              <a:rPr lang="fr-FR" sz="2000" dirty="0" err="1" smtClean="0">
                <a:latin typeface="Tw Cen MT" pitchFamily="34" charset="0"/>
              </a:rPr>
              <a:t>hydroxy</a:t>
            </a:r>
            <a:r>
              <a:rPr lang="fr-FR" sz="2000" dirty="0" smtClean="0">
                <a:latin typeface="Tw Cen MT" pitchFamily="34" charset="0"/>
              </a:rPr>
              <a:t> </a:t>
            </a:r>
            <a:r>
              <a:rPr lang="fr-FR" sz="2000" dirty="0" err="1" smtClean="0">
                <a:latin typeface="Tw Cen MT" pitchFamily="34" charset="0"/>
              </a:rPr>
              <a:t>sanshool</a:t>
            </a:r>
            <a:endParaRPr lang="fr-FR" sz="2000" dirty="0">
              <a:latin typeface="Tw Cen MT" pitchFamily="34" charset="0"/>
            </a:endParaRPr>
          </a:p>
        </p:txBody>
      </p:sp>
      <p:pic>
        <p:nvPicPr>
          <p:cNvPr id="10" name="Image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1484784"/>
            <a:ext cx="1296144" cy="217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31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que 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Masque 4</Template>
  <TotalTime>1853</TotalTime>
  <Words>747</Words>
  <Application>Microsoft Office PowerPoint</Application>
  <PresentationFormat>Affichage à l'écran (4:3)</PresentationFormat>
  <Paragraphs>382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16</vt:i4>
      </vt:variant>
    </vt:vector>
  </HeadingPairs>
  <TitlesOfParts>
    <vt:vector size="19" baseType="lpstr">
      <vt:lpstr>Masque 4</vt:lpstr>
      <vt:lpstr>1_Conception personnalisée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GroupRobertet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STGMKG1 - HORHUL Alina</dc:creator>
  <cp:lastModifiedBy>Jacques</cp:lastModifiedBy>
  <cp:revision>152</cp:revision>
  <dcterms:created xsi:type="dcterms:W3CDTF">2019-06-25T08:02:36Z</dcterms:created>
  <dcterms:modified xsi:type="dcterms:W3CDTF">2019-11-29T17:09:00Z</dcterms:modified>
</cp:coreProperties>
</file>